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Microsoft_Equation1.bin" ContentType="application/vnd.openxmlformats-officedocument.oleObject"/>
  <Override PartName="/ppt/embeddings/Microsoft_Equation2.bin" ContentType="application/vnd.openxmlformats-officedocument.oleObject"/>
  <Override PartName="/ppt/embeddings/Microsoft_Equation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319" r:id="rId3"/>
    <p:sldId id="326" r:id="rId4"/>
    <p:sldId id="320" r:id="rId5"/>
    <p:sldId id="327" r:id="rId6"/>
    <p:sldId id="325" r:id="rId7"/>
    <p:sldId id="338" r:id="rId8"/>
    <p:sldId id="302" r:id="rId9"/>
    <p:sldId id="318" r:id="rId10"/>
    <p:sldId id="337" r:id="rId11"/>
    <p:sldId id="330" r:id="rId12"/>
    <p:sldId id="331" r:id="rId13"/>
    <p:sldId id="332" r:id="rId14"/>
    <p:sldId id="334" r:id="rId15"/>
    <p:sldId id="339" r:id="rId16"/>
    <p:sldId id="340" r:id="rId17"/>
    <p:sldId id="335" r:id="rId18"/>
    <p:sldId id="343" r:id="rId19"/>
    <p:sldId id="324" r:id="rId20"/>
    <p:sldId id="341" r:id="rId21"/>
    <p:sldId id="342" r:id="rId22"/>
    <p:sldId id="323" r:id="rId23"/>
    <p:sldId id="322" r:id="rId24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F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8089" autoAdjust="0"/>
    <p:restoredTop sz="99825" autoAdjust="0"/>
  </p:normalViewPr>
  <p:slideViewPr>
    <p:cSldViewPr showGuides="1">
      <p:cViewPr>
        <p:scale>
          <a:sx n="90" d="100"/>
          <a:sy n="90" d="100"/>
        </p:scale>
        <p:origin x="-1816" y="-224"/>
      </p:cViewPr>
      <p:guideLst>
        <p:guide orient="horz" pos="3793"/>
        <p:guide orient="horz" pos="1117"/>
        <p:guide orient="horz" pos="346"/>
        <p:guide orient="horz" pos="2568"/>
        <p:guide orient="horz" pos="4156"/>
        <p:guide orient="horz" pos="3884"/>
        <p:guide orient="horz" pos="1570"/>
        <p:guide pos="204"/>
        <p:guide pos="5556"/>
        <p:guide pos="431"/>
        <p:guide pos="4422"/>
        <p:guide pos="1247"/>
        <p:guide pos="3424"/>
        <p:guide pos="3356"/>
        <p:guide pos="4513"/>
        <p:guide pos="551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75" d="100"/>
          <a:sy n="75" d="100"/>
        </p:scale>
        <p:origin x="-2824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DDB6E-47E7-DD45-8D08-985000521EB3}" type="datetime1">
              <a:rPr lang="en-US" sz="800" smtClean="0"/>
              <a:t>30/10/11</a:t>
            </a:fld>
            <a:endParaRPr lang="en-GB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410BF-6C8B-4E87-A502-35A1C9E26017}" type="slidenum">
              <a:rPr lang="en-GB" sz="800" smtClean="0"/>
              <a:pPr/>
              <a:t>‹#›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30970406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07420373-D457-4744-BD9C-78657128FE86}" type="datetime1">
              <a:rPr lang="en-US" smtClean="0"/>
              <a:t>30/10/11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DFD68452-3929-4FD8-B15C-CAEB56E3F3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8196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135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DD67C3-9895-B348-B6B4-859179F90594}" type="slidenum">
              <a:rPr lang="en-US"/>
              <a:pPr/>
              <a:t>5</a:t>
            </a:fld>
            <a:endParaRPr lang="en-US"/>
          </a:p>
        </p:txBody>
      </p:sp>
      <p:sp>
        <p:nvSpPr>
          <p:cNvPr id="70658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2349499"/>
            <a:ext cx="7775576" cy="1871663"/>
          </a:xfrm>
        </p:spPr>
        <p:txBody>
          <a:bodyPr anchor="t" anchorCtr="0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4292600"/>
            <a:ext cx="7775576" cy="1350978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7" name="Freeform 14"/>
          <p:cNvSpPr>
            <a:spLocks noEditPoints="1"/>
          </p:cNvSpPr>
          <p:nvPr userDrawn="1"/>
        </p:nvSpPr>
        <p:spPr bwMode="auto">
          <a:xfrm>
            <a:off x="107951" y="115888"/>
            <a:ext cx="2161402" cy="2027228"/>
          </a:xfrm>
          <a:custGeom>
            <a:avLst/>
            <a:gdLst/>
            <a:ahLst/>
            <a:cxnLst>
              <a:cxn ang="0">
                <a:pos x="7749" y="4582"/>
              </a:cxn>
              <a:cxn ang="0">
                <a:pos x="6850" y="4105"/>
              </a:cxn>
              <a:cxn ang="0">
                <a:pos x="6544" y="3767"/>
              </a:cxn>
              <a:cxn ang="0">
                <a:pos x="6179" y="3443"/>
              </a:cxn>
              <a:cxn ang="0">
                <a:pos x="5863" y="3226"/>
              </a:cxn>
              <a:cxn ang="0">
                <a:pos x="5656" y="2502"/>
              </a:cxn>
              <a:cxn ang="0">
                <a:pos x="5347" y="1868"/>
              </a:cxn>
              <a:cxn ang="0">
                <a:pos x="4707" y="1421"/>
              </a:cxn>
              <a:cxn ang="0">
                <a:pos x="4193" y="1432"/>
              </a:cxn>
              <a:cxn ang="0">
                <a:pos x="4375" y="1823"/>
              </a:cxn>
              <a:cxn ang="0">
                <a:pos x="4219" y="2123"/>
              </a:cxn>
              <a:cxn ang="0">
                <a:pos x="3828" y="2163"/>
              </a:cxn>
              <a:cxn ang="0">
                <a:pos x="3232" y="1764"/>
              </a:cxn>
              <a:cxn ang="0">
                <a:pos x="2586" y="1567"/>
              </a:cxn>
              <a:cxn ang="0">
                <a:pos x="2259" y="1701"/>
              </a:cxn>
              <a:cxn ang="0">
                <a:pos x="2586" y="1919"/>
              </a:cxn>
              <a:cxn ang="0">
                <a:pos x="2933" y="2587"/>
              </a:cxn>
              <a:cxn ang="0">
                <a:pos x="3318" y="2849"/>
              </a:cxn>
              <a:cxn ang="0">
                <a:pos x="3039" y="2936"/>
              </a:cxn>
              <a:cxn ang="0">
                <a:pos x="2513" y="2738"/>
              </a:cxn>
              <a:cxn ang="0">
                <a:pos x="1986" y="2267"/>
              </a:cxn>
              <a:cxn ang="0">
                <a:pos x="1405" y="2091"/>
              </a:cxn>
              <a:cxn ang="0">
                <a:pos x="1115" y="2203"/>
              </a:cxn>
              <a:cxn ang="0">
                <a:pos x="1535" y="2461"/>
              </a:cxn>
              <a:cxn ang="0">
                <a:pos x="1530" y="2701"/>
              </a:cxn>
              <a:cxn ang="0">
                <a:pos x="1275" y="2740"/>
              </a:cxn>
              <a:cxn ang="0">
                <a:pos x="846" y="2413"/>
              </a:cxn>
              <a:cxn ang="0">
                <a:pos x="292" y="2300"/>
              </a:cxn>
              <a:cxn ang="0">
                <a:pos x="166" y="2446"/>
              </a:cxn>
              <a:cxn ang="0">
                <a:pos x="518" y="2689"/>
              </a:cxn>
              <a:cxn ang="0">
                <a:pos x="944" y="3455"/>
              </a:cxn>
              <a:cxn ang="0">
                <a:pos x="1334" y="3783"/>
              </a:cxn>
              <a:cxn ang="0">
                <a:pos x="1889" y="3809"/>
              </a:cxn>
              <a:cxn ang="0">
                <a:pos x="2310" y="3895"/>
              </a:cxn>
              <a:cxn ang="0">
                <a:pos x="2469" y="4315"/>
              </a:cxn>
              <a:cxn ang="0">
                <a:pos x="2723" y="4688"/>
              </a:cxn>
              <a:cxn ang="0">
                <a:pos x="3153" y="4836"/>
              </a:cxn>
              <a:cxn ang="0">
                <a:pos x="2643" y="4938"/>
              </a:cxn>
              <a:cxn ang="0">
                <a:pos x="2004" y="4761"/>
              </a:cxn>
              <a:cxn ang="0">
                <a:pos x="1890" y="4980"/>
              </a:cxn>
              <a:cxn ang="0">
                <a:pos x="2296" y="5539"/>
              </a:cxn>
              <a:cxn ang="0">
                <a:pos x="3080" y="5735"/>
              </a:cxn>
              <a:cxn ang="0">
                <a:pos x="3755" y="5657"/>
              </a:cxn>
              <a:cxn ang="0">
                <a:pos x="3974" y="5951"/>
              </a:cxn>
              <a:cxn ang="0">
                <a:pos x="4306" y="6120"/>
              </a:cxn>
              <a:cxn ang="0">
                <a:pos x="5013" y="6126"/>
              </a:cxn>
              <a:cxn ang="0">
                <a:pos x="5496" y="6402"/>
              </a:cxn>
              <a:cxn ang="0">
                <a:pos x="5548" y="6070"/>
              </a:cxn>
              <a:cxn ang="0">
                <a:pos x="5222" y="5596"/>
              </a:cxn>
              <a:cxn ang="0">
                <a:pos x="4789" y="5251"/>
              </a:cxn>
              <a:cxn ang="0">
                <a:pos x="4787" y="5055"/>
              </a:cxn>
              <a:cxn ang="0">
                <a:pos x="5247" y="5276"/>
              </a:cxn>
              <a:cxn ang="0">
                <a:pos x="5988" y="5476"/>
              </a:cxn>
              <a:cxn ang="0">
                <a:pos x="6245" y="5509"/>
              </a:cxn>
              <a:cxn ang="0">
                <a:pos x="5978" y="5061"/>
              </a:cxn>
              <a:cxn ang="0">
                <a:pos x="5546" y="4654"/>
              </a:cxn>
              <a:cxn ang="0">
                <a:pos x="5958" y="4812"/>
              </a:cxn>
              <a:cxn ang="0">
                <a:pos x="6635" y="4735"/>
              </a:cxn>
              <a:cxn ang="0">
                <a:pos x="6964" y="4889"/>
              </a:cxn>
              <a:cxn ang="0">
                <a:pos x="7324" y="4902"/>
              </a:cxn>
              <a:cxn ang="0">
                <a:pos x="7888" y="4945"/>
              </a:cxn>
              <a:cxn ang="0">
                <a:pos x="4449" y="7628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itchFamily="34" charset="0"/>
            </a:endParaRPr>
          </a:p>
        </p:txBody>
      </p:sp>
      <p:sp>
        <p:nvSpPr>
          <p:cNvPr id="45" name="Date Placeholder 3"/>
          <p:cNvSpPr>
            <a:spLocks noGrp="1"/>
          </p:cNvSpPr>
          <p:nvPr>
            <p:ph type="dt" sz="half" idx="2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F0D3F5A0-9174-9D43-8A42-111986627CD8}" type="datetime1">
              <a:rPr lang="en-US" smtClean="0"/>
              <a:t>30/10/11</a:t>
            </a:fld>
            <a:endParaRPr lang="en-GB"/>
          </a:p>
        </p:txBody>
      </p:sp>
      <p:sp>
        <p:nvSpPr>
          <p:cNvPr id="4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4" y="6165850"/>
            <a:ext cx="2592385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ro-RO" smtClean="0"/>
              <a:t>Arkadia bookshop, 31.10.2011</a:t>
            </a:r>
            <a:endParaRPr lang="en-GB"/>
          </a:p>
        </p:txBody>
      </p:sp>
      <p:sp>
        <p:nvSpPr>
          <p:cNvPr id="4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351" y="6165851"/>
            <a:ext cx="431800" cy="43179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2" name="TextBox 51"/>
          <p:cNvSpPr txBox="1"/>
          <p:nvPr userDrawn="1"/>
        </p:nvSpPr>
        <p:spPr>
          <a:xfrm>
            <a:off x="6011862" y="6165850"/>
            <a:ext cx="1489095" cy="4318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900" smtClean="0">
                <a:solidFill>
                  <a:schemeClr val="tx2"/>
                </a:solidFill>
              </a:rPr>
              <a:t>www.helsinki.fi/yliopisto</a:t>
            </a:r>
            <a:endParaRPr lang="en-GB" sz="900">
              <a:solidFill>
                <a:schemeClr val="tx2"/>
              </a:solidFill>
            </a:endParaRPr>
          </a:p>
        </p:txBody>
      </p:sp>
      <p:pic>
        <p:nvPicPr>
          <p:cNvPr id="13" name="Picture 12" descr="FSE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3595" y="6203674"/>
            <a:ext cx="1454813" cy="3739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3" y="2349499"/>
            <a:ext cx="7775574" cy="1871663"/>
          </a:xfrm>
        </p:spPr>
        <p:txBody>
          <a:bodyPr anchor="t" anchorCtr="0">
            <a:no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1" y="4292600"/>
            <a:ext cx="7775578" cy="1368425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18" name="Freeform 14"/>
          <p:cNvSpPr>
            <a:spLocks noEditPoints="1"/>
          </p:cNvSpPr>
          <p:nvPr userDrawn="1"/>
        </p:nvSpPr>
        <p:spPr bwMode="auto">
          <a:xfrm>
            <a:off x="107951" y="115888"/>
            <a:ext cx="2161402" cy="2027228"/>
          </a:xfrm>
          <a:custGeom>
            <a:avLst/>
            <a:gdLst/>
            <a:ahLst/>
            <a:cxnLst>
              <a:cxn ang="0">
                <a:pos x="7749" y="4582"/>
              </a:cxn>
              <a:cxn ang="0">
                <a:pos x="6850" y="4105"/>
              </a:cxn>
              <a:cxn ang="0">
                <a:pos x="6544" y="3767"/>
              </a:cxn>
              <a:cxn ang="0">
                <a:pos x="6179" y="3443"/>
              </a:cxn>
              <a:cxn ang="0">
                <a:pos x="5863" y="3226"/>
              </a:cxn>
              <a:cxn ang="0">
                <a:pos x="5656" y="2502"/>
              </a:cxn>
              <a:cxn ang="0">
                <a:pos x="5347" y="1868"/>
              </a:cxn>
              <a:cxn ang="0">
                <a:pos x="4707" y="1421"/>
              </a:cxn>
              <a:cxn ang="0">
                <a:pos x="4193" y="1432"/>
              </a:cxn>
              <a:cxn ang="0">
                <a:pos x="4375" y="1823"/>
              </a:cxn>
              <a:cxn ang="0">
                <a:pos x="4219" y="2123"/>
              </a:cxn>
              <a:cxn ang="0">
                <a:pos x="3828" y="2163"/>
              </a:cxn>
              <a:cxn ang="0">
                <a:pos x="3232" y="1764"/>
              </a:cxn>
              <a:cxn ang="0">
                <a:pos x="2586" y="1567"/>
              </a:cxn>
              <a:cxn ang="0">
                <a:pos x="2259" y="1701"/>
              </a:cxn>
              <a:cxn ang="0">
                <a:pos x="2586" y="1919"/>
              </a:cxn>
              <a:cxn ang="0">
                <a:pos x="2933" y="2587"/>
              </a:cxn>
              <a:cxn ang="0">
                <a:pos x="3318" y="2849"/>
              </a:cxn>
              <a:cxn ang="0">
                <a:pos x="3039" y="2936"/>
              </a:cxn>
              <a:cxn ang="0">
                <a:pos x="2513" y="2738"/>
              </a:cxn>
              <a:cxn ang="0">
                <a:pos x="1986" y="2267"/>
              </a:cxn>
              <a:cxn ang="0">
                <a:pos x="1405" y="2091"/>
              </a:cxn>
              <a:cxn ang="0">
                <a:pos x="1115" y="2203"/>
              </a:cxn>
              <a:cxn ang="0">
                <a:pos x="1535" y="2461"/>
              </a:cxn>
              <a:cxn ang="0">
                <a:pos x="1530" y="2701"/>
              </a:cxn>
              <a:cxn ang="0">
                <a:pos x="1275" y="2740"/>
              </a:cxn>
              <a:cxn ang="0">
                <a:pos x="846" y="2413"/>
              </a:cxn>
              <a:cxn ang="0">
                <a:pos x="292" y="2300"/>
              </a:cxn>
              <a:cxn ang="0">
                <a:pos x="166" y="2446"/>
              </a:cxn>
              <a:cxn ang="0">
                <a:pos x="518" y="2689"/>
              </a:cxn>
              <a:cxn ang="0">
                <a:pos x="944" y="3455"/>
              </a:cxn>
              <a:cxn ang="0">
                <a:pos x="1334" y="3783"/>
              </a:cxn>
              <a:cxn ang="0">
                <a:pos x="1889" y="3809"/>
              </a:cxn>
              <a:cxn ang="0">
                <a:pos x="2310" y="3895"/>
              </a:cxn>
              <a:cxn ang="0">
                <a:pos x="2469" y="4315"/>
              </a:cxn>
              <a:cxn ang="0">
                <a:pos x="2723" y="4688"/>
              </a:cxn>
              <a:cxn ang="0">
                <a:pos x="3153" y="4836"/>
              </a:cxn>
              <a:cxn ang="0">
                <a:pos x="2643" y="4938"/>
              </a:cxn>
              <a:cxn ang="0">
                <a:pos x="2004" y="4761"/>
              </a:cxn>
              <a:cxn ang="0">
                <a:pos x="1890" y="4980"/>
              </a:cxn>
              <a:cxn ang="0">
                <a:pos x="2296" y="5539"/>
              </a:cxn>
              <a:cxn ang="0">
                <a:pos x="3080" y="5735"/>
              </a:cxn>
              <a:cxn ang="0">
                <a:pos x="3755" y="5657"/>
              </a:cxn>
              <a:cxn ang="0">
                <a:pos x="3974" y="5951"/>
              </a:cxn>
              <a:cxn ang="0">
                <a:pos x="4306" y="6120"/>
              </a:cxn>
              <a:cxn ang="0">
                <a:pos x="5013" y="6126"/>
              </a:cxn>
              <a:cxn ang="0">
                <a:pos x="5496" y="6402"/>
              </a:cxn>
              <a:cxn ang="0">
                <a:pos x="5548" y="6070"/>
              </a:cxn>
              <a:cxn ang="0">
                <a:pos x="5222" y="5596"/>
              </a:cxn>
              <a:cxn ang="0">
                <a:pos x="4789" y="5251"/>
              </a:cxn>
              <a:cxn ang="0">
                <a:pos x="4787" y="5055"/>
              </a:cxn>
              <a:cxn ang="0">
                <a:pos x="5247" y="5276"/>
              </a:cxn>
              <a:cxn ang="0">
                <a:pos x="5988" y="5476"/>
              </a:cxn>
              <a:cxn ang="0">
                <a:pos x="6245" y="5509"/>
              </a:cxn>
              <a:cxn ang="0">
                <a:pos x="5978" y="5061"/>
              </a:cxn>
              <a:cxn ang="0">
                <a:pos x="5546" y="4654"/>
              </a:cxn>
              <a:cxn ang="0">
                <a:pos x="5958" y="4812"/>
              </a:cxn>
              <a:cxn ang="0">
                <a:pos x="6635" y="4735"/>
              </a:cxn>
              <a:cxn ang="0">
                <a:pos x="6964" y="4889"/>
              </a:cxn>
              <a:cxn ang="0">
                <a:pos x="7324" y="4902"/>
              </a:cxn>
              <a:cxn ang="0">
                <a:pos x="7888" y="4945"/>
              </a:cxn>
              <a:cxn ang="0">
                <a:pos x="4449" y="7628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itchFamily="34" charset="0"/>
            </a:endParaRP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C7BFABED-0F6E-2443-B26F-F1EBB6726505}" type="datetime1">
              <a:rPr lang="en-US" smtClean="0"/>
              <a:t>30/10/11</a:t>
            </a:fld>
            <a:endParaRPr lang="en-GB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5" y="6165850"/>
            <a:ext cx="2592386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ro-RO" smtClean="0"/>
              <a:t>Arkadia bookshop, 31.10.2011</a:t>
            </a:r>
            <a:endParaRPr lang="en-GB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351" y="6165851"/>
            <a:ext cx="431800" cy="43179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0" name="TextBox 29"/>
          <p:cNvSpPr txBox="1"/>
          <p:nvPr userDrawn="1"/>
        </p:nvSpPr>
        <p:spPr>
          <a:xfrm>
            <a:off x="6011862" y="6165850"/>
            <a:ext cx="1489095" cy="4318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900" smtClean="0">
                <a:solidFill>
                  <a:schemeClr val="tx2"/>
                </a:solidFill>
              </a:rPr>
              <a:t>www.helsinki.fi/yliopisto</a:t>
            </a:r>
            <a:endParaRPr lang="en-GB" sz="900">
              <a:solidFill>
                <a:schemeClr val="tx2"/>
              </a:solidFill>
            </a:endParaRPr>
          </a:p>
        </p:txBody>
      </p:sp>
      <p:pic>
        <p:nvPicPr>
          <p:cNvPr id="13" name="Picture 12" descr="FSE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3595" y="6203674"/>
            <a:ext cx="1454813" cy="3739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A7F1-77EC-AB4E-9B8B-406D02BB15AE}" type="datetime1">
              <a:rPr lang="en-US" smtClean="0"/>
              <a:t>30/10/11</a:t>
            </a:fld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o-RO" smtClean="0"/>
              <a:t>Arkadia bookshop, 31.10.2011</a:t>
            </a:r>
            <a:endParaRPr lang="en-GB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9613" y="1989138"/>
            <a:ext cx="3348038" cy="4032250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2113" y="1989138"/>
            <a:ext cx="3348036" cy="4032250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B1DAB-54D0-0844-BCB0-A30213093E8E}" type="datetime1">
              <a:rPr lang="en-US" smtClean="0"/>
              <a:t>30/10/11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o-RO" smtClean="0"/>
              <a:t>Arkadia bookshop, 31.10.2011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BE26B-E922-3D48-B578-DAF371130D47}" type="datetime1">
              <a:rPr lang="en-US" smtClean="0"/>
              <a:t>30/10/11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o-RO" smtClean="0"/>
              <a:t>Arkadia bookshop, 31.10.2011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612" y="1989138"/>
            <a:ext cx="6840538" cy="51116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53045-CE29-9048-884A-9AAFE5C5848E}" type="datetime1">
              <a:rPr lang="en-US" smtClean="0"/>
              <a:t>30/10/11</a:t>
            </a:fld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o-RO" smtClean="0"/>
              <a:t>Arkadia bookshop, 31.10.2011</a:t>
            </a:r>
            <a:endParaRPr lang="en-GB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979613" y="2492375"/>
            <a:ext cx="6840537" cy="3529013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1/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D1CA3-B789-9D4B-A0B3-F2A132535DFD}" type="datetime1">
              <a:rPr lang="en-US" smtClean="0"/>
              <a:t>30/10/11</a:t>
            </a:fld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o-RO" smtClean="0"/>
              <a:t>Arkadia bookshop, 31.10.2011</a:t>
            </a:r>
            <a:endParaRPr lang="en-GB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979613" y="1989136"/>
            <a:ext cx="3348038" cy="4032251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5472113" y="1989138"/>
            <a:ext cx="3348037" cy="403225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mal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3F8E-3F3B-CF4C-BB82-2D336893A245}" type="datetime1">
              <a:rPr lang="en-US" smtClean="0"/>
              <a:t>30/10/11</a:t>
            </a:fld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o-RO" smtClean="0"/>
              <a:t>Arkadia bookshop, 31.10.2011</a:t>
            </a:r>
            <a:endParaRPr lang="en-GB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979612" y="4221162"/>
            <a:ext cx="6840537" cy="1800225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1979613" y="1989138"/>
            <a:ext cx="1584325" cy="431800"/>
          </a:xfrm>
        </p:spPr>
        <p:txBody>
          <a:bodyPr anchor="b" anchorCtr="0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8"/>
          </p:nvPr>
        </p:nvSpPr>
        <p:spPr>
          <a:xfrm>
            <a:off x="3708400" y="1989138"/>
            <a:ext cx="1584325" cy="431800"/>
          </a:xfrm>
        </p:spPr>
        <p:txBody>
          <a:bodyPr anchor="b" anchorCtr="0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5435600" y="1989138"/>
            <a:ext cx="1584325" cy="431800"/>
          </a:xfrm>
        </p:spPr>
        <p:txBody>
          <a:bodyPr anchor="b" anchorCtr="0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20"/>
          </p:nvPr>
        </p:nvSpPr>
        <p:spPr>
          <a:xfrm>
            <a:off x="7164388" y="1989138"/>
            <a:ext cx="1584325" cy="431800"/>
          </a:xfrm>
        </p:spPr>
        <p:txBody>
          <a:bodyPr anchor="b" anchorCtr="0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21"/>
          </p:nvPr>
        </p:nvSpPr>
        <p:spPr>
          <a:xfrm>
            <a:off x="1979613" y="2492375"/>
            <a:ext cx="1584325" cy="1584325"/>
          </a:xfrm>
        </p:spPr>
        <p:txBody>
          <a:bodyPr/>
          <a:lstStyle/>
          <a:p>
            <a:endParaRPr lang="en-GB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22"/>
          </p:nvPr>
        </p:nvSpPr>
        <p:spPr>
          <a:xfrm>
            <a:off x="3708400" y="2492375"/>
            <a:ext cx="1584325" cy="1584325"/>
          </a:xfrm>
        </p:spPr>
        <p:txBody>
          <a:bodyPr/>
          <a:lstStyle/>
          <a:p>
            <a:endParaRPr lang="en-GB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23"/>
          </p:nvPr>
        </p:nvSpPr>
        <p:spPr>
          <a:xfrm>
            <a:off x="5435600" y="2492375"/>
            <a:ext cx="1584325" cy="1584325"/>
          </a:xfrm>
        </p:spPr>
        <p:txBody>
          <a:bodyPr/>
          <a:lstStyle/>
          <a:p>
            <a:endParaRPr lang="en-GB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24"/>
          </p:nvPr>
        </p:nvSpPr>
        <p:spPr>
          <a:xfrm>
            <a:off x="7164388" y="2492375"/>
            <a:ext cx="1584325" cy="1584325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B796-D810-2F47-A36D-942C11DA42D1}" type="datetime1">
              <a:rPr lang="en-US" smtClean="0"/>
              <a:t>30/10/11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o-RO" smtClean="0"/>
              <a:t>Arkadia bookshop, 31.10.2011</a:t>
            </a:r>
            <a:endParaRPr lang="en-GB"/>
          </a:p>
        </p:txBody>
      </p:sp>
      <p:sp>
        <p:nvSpPr>
          <p:cNvPr id="8" name="Freeform 14"/>
          <p:cNvSpPr>
            <a:spLocks noEditPoints="1"/>
          </p:cNvSpPr>
          <p:nvPr userDrawn="1"/>
        </p:nvSpPr>
        <p:spPr bwMode="auto">
          <a:xfrm>
            <a:off x="107950" y="115888"/>
            <a:ext cx="1782228" cy="1671592"/>
          </a:xfrm>
          <a:custGeom>
            <a:avLst/>
            <a:gdLst/>
            <a:ahLst/>
            <a:cxnLst>
              <a:cxn ang="0">
                <a:pos x="7749" y="4582"/>
              </a:cxn>
              <a:cxn ang="0">
                <a:pos x="6850" y="4105"/>
              </a:cxn>
              <a:cxn ang="0">
                <a:pos x="6544" y="3767"/>
              </a:cxn>
              <a:cxn ang="0">
                <a:pos x="6179" y="3443"/>
              </a:cxn>
              <a:cxn ang="0">
                <a:pos x="5863" y="3226"/>
              </a:cxn>
              <a:cxn ang="0">
                <a:pos x="5656" y="2502"/>
              </a:cxn>
              <a:cxn ang="0">
                <a:pos x="5347" y="1868"/>
              </a:cxn>
              <a:cxn ang="0">
                <a:pos x="4707" y="1421"/>
              </a:cxn>
              <a:cxn ang="0">
                <a:pos x="4193" y="1432"/>
              </a:cxn>
              <a:cxn ang="0">
                <a:pos x="4375" y="1823"/>
              </a:cxn>
              <a:cxn ang="0">
                <a:pos x="4219" y="2123"/>
              </a:cxn>
              <a:cxn ang="0">
                <a:pos x="3828" y="2163"/>
              </a:cxn>
              <a:cxn ang="0">
                <a:pos x="3232" y="1764"/>
              </a:cxn>
              <a:cxn ang="0">
                <a:pos x="2586" y="1567"/>
              </a:cxn>
              <a:cxn ang="0">
                <a:pos x="2259" y="1701"/>
              </a:cxn>
              <a:cxn ang="0">
                <a:pos x="2586" y="1919"/>
              </a:cxn>
              <a:cxn ang="0">
                <a:pos x="2933" y="2587"/>
              </a:cxn>
              <a:cxn ang="0">
                <a:pos x="3318" y="2849"/>
              </a:cxn>
              <a:cxn ang="0">
                <a:pos x="3039" y="2936"/>
              </a:cxn>
              <a:cxn ang="0">
                <a:pos x="2513" y="2738"/>
              </a:cxn>
              <a:cxn ang="0">
                <a:pos x="1986" y="2267"/>
              </a:cxn>
              <a:cxn ang="0">
                <a:pos x="1405" y="2091"/>
              </a:cxn>
              <a:cxn ang="0">
                <a:pos x="1115" y="2203"/>
              </a:cxn>
              <a:cxn ang="0">
                <a:pos x="1535" y="2461"/>
              </a:cxn>
              <a:cxn ang="0">
                <a:pos x="1530" y="2701"/>
              </a:cxn>
              <a:cxn ang="0">
                <a:pos x="1275" y="2740"/>
              </a:cxn>
              <a:cxn ang="0">
                <a:pos x="846" y="2413"/>
              </a:cxn>
              <a:cxn ang="0">
                <a:pos x="292" y="2300"/>
              </a:cxn>
              <a:cxn ang="0">
                <a:pos x="166" y="2446"/>
              </a:cxn>
              <a:cxn ang="0">
                <a:pos x="518" y="2689"/>
              </a:cxn>
              <a:cxn ang="0">
                <a:pos x="944" y="3455"/>
              </a:cxn>
              <a:cxn ang="0">
                <a:pos x="1334" y="3783"/>
              </a:cxn>
              <a:cxn ang="0">
                <a:pos x="1889" y="3809"/>
              </a:cxn>
              <a:cxn ang="0">
                <a:pos x="2310" y="3895"/>
              </a:cxn>
              <a:cxn ang="0">
                <a:pos x="2469" y="4315"/>
              </a:cxn>
              <a:cxn ang="0">
                <a:pos x="2723" y="4688"/>
              </a:cxn>
              <a:cxn ang="0">
                <a:pos x="3153" y="4836"/>
              </a:cxn>
              <a:cxn ang="0">
                <a:pos x="2643" y="4938"/>
              </a:cxn>
              <a:cxn ang="0">
                <a:pos x="2004" y="4761"/>
              </a:cxn>
              <a:cxn ang="0">
                <a:pos x="1890" y="4980"/>
              </a:cxn>
              <a:cxn ang="0">
                <a:pos x="2296" y="5539"/>
              </a:cxn>
              <a:cxn ang="0">
                <a:pos x="3080" y="5735"/>
              </a:cxn>
              <a:cxn ang="0">
                <a:pos x="3755" y="5657"/>
              </a:cxn>
              <a:cxn ang="0">
                <a:pos x="3974" y="5951"/>
              </a:cxn>
              <a:cxn ang="0">
                <a:pos x="4306" y="6120"/>
              </a:cxn>
              <a:cxn ang="0">
                <a:pos x="5013" y="6126"/>
              </a:cxn>
              <a:cxn ang="0">
                <a:pos x="5496" y="6402"/>
              </a:cxn>
              <a:cxn ang="0">
                <a:pos x="5548" y="6070"/>
              </a:cxn>
              <a:cxn ang="0">
                <a:pos x="5222" y="5596"/>
              </a:cxn>
              <a:cxn ang="0">
                <a:pos x="4789" y="5251"/>
              </a:cxn>
              <a:cxn ang="0">
                <a:pos x="4787" y="5055"/>
              </a:cxn>
              <a:cxn ang="0">
                <a:pos x="5247" y="5276"/>
              </a:cxn>
              <a:cxn ang="0">
                <a:pos x="5988" y="5476"/>
              </a:cxn>
              <a:cxn ang="0">
                <a:pos x="6245" y="5509"/>
              </a:cxn>
              <a:cxn ang="0">
                <a:pos x="5978" y="5061"/>
              </a:cxn>
              <a:cxn ang="0">
                <a:pos x="5546" y="4654"/>
              </a:cxn>
              <a:cxn ang="0">
                <a:pos x="5958" y="4812"/>
              </a:cxn>
              <a:cxn ang="0">
                <a:pos x="6635" y="4735"/>
              </a:cxn>
              <a:cxn ang="0">
                <a:pos x="6964" y="4889"/>
              </a:cxn>
              <a:cxn ang="0">
                <a:pos x="7324" y="4902"/>
              </a:cxn>
              <a:cxn ang="0">
                <a:pos x="7888" y="4945"/>
              </a:cxn>
              <a:cxn ang="0">
                <a:pos x="4449" y="7628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itchFamily="34" charset="0"/>
            </a:endParaRPr>
          </a:p>
        </p:txBody>
      </p:sp>
      <p:pic>
        <p:nvPicPr>
          <p:cNvPr id="10" name="Picture 9" descr="FSE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3595" y="6203674"/>
            <a:ext cx="1454813" cy="37399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ng"/><Relationship Id="rId1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79612" y="549275"/>
            <a:ext cx="6840538" cy="115093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9612" y="1989139"/>
            <a:ext cx="6840538" cy="403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4F83C513-AFE1-9E41-A585-0C92298F12FD}" type="datetime1">
              <a:rPr lang="en-US" smtClean="0"/>
              <a:t>30/10/11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712" y="6165304"/>
            <a:ext cx="4536504" cy="4320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ro-RO" smtClean="0"/>
              <a:t>Arkadia bookshop, 31.10.2011</a:t>
            </a: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351" y="6165851"/>
            <a:ext cx="431800" cy="43179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reeform 14"/>
          <p:cNvSpPr>
            <a:spLocks noEditPoints="1"/>
          </p:cNvSpPr>
          <p:nvPr userDrawn="1"/>
        </p:nvSpPr>
        <p:spPr bwMode="auto">
          <a:xfrm>
            <a:off x="107950" y="115888"/>
            <a:ext cx="1782228" cy="1671592"/>
          </a:xfrm>
          <a:custGeom>
            <a:avLst/>
            <a:gdLst/>
            <a:ahLst/>
            <a:cxnLst>
              <a:cxn ang="0">
                <a:pos x="7749" y="4582"/>
              </a:cxn>
              <a:cxn ang="0">
                <a:pos x="6850" y="4105"/>
              </a:cxn>
              <a:cxn ang="0">
                <a:pos x="6544" y="3767"/>
              </a:cxn>
              <a:cxn ang="0">
                <a:pos x="6179" y="3443"/>
              </a:cxn>
              <a:cxn ang="0">
                <a:pos x="5863" y="3226"/>
              </a:cxn>
              <a:cxn ang="0">
                <a:pos x="5656" y="2502"/>
              </a:cxn>
              <a:cxn ang="0">
                <a:pos x="5347" y="1868"/>
              </a:cxn>
              <a:cxn ang="0">
                <a:pos x="4707" y="1421"/>
              </a:cxn>
              <a:cxn ang="0">
                <a:pos x="4193" y="1432"/>
              </a:cxn>
              <a:cxn ang="0">
                <a:pos x="4375" y="1823"/>
              </a:cxn>
              <a:cxn ang="0">
                <a:pos x="4219" y="2123"/>
              </a:cxn>
              <a:cxn ang="0">
                <a:pos x="3828" y="2163"/>
              </a:cxn>
              <a:cxn ang="0">
                <a:pos x="3232" y="1764"/>
              </a:cxn>
              <a:cxn ang="0">
                <a:pos x="2586" y="1567"/>
              </a:cxn>
              <a:cxn ang="0">
                <a:pos x="2259" y="1701"/>
              </a:cxn>
              <a:cxn ang="0">
                <a:pos x="2586" y="1919"/>
              </a:cxn>
              <a:cxn ang="0">
                <a:pos x="2933" y="2587"/>
              </a:cxn>
              <a:cxn ang="0">
                <a:pos x="3318" y="2849"/>
              </a:cxn>
              <a:cxn ang="0">
                <a:pos x="3039" y="2936"/>
              </a:cxn>
              <a:cxn ang="0">
                <a:pos x="2513" y="2738"/>
              </a:cxn>
              <a:cxn ang="0">
                <a:pos x="1986" y="2267"/>
              </a:cxn>
              <a:cxn ang="0">
                <a:pos x="1405" y="2091"/>
              </a:cxn>
              <a:cxn ang="0">
                <a:pos x="1115" y="2203"/>
              </a:cxn>
              <a:cxn ang="0">
                <a:pos x="1535" y="2461"/>
              </a:cxn>
              <a:cxn ang="0">
                <a:pos x="1530" y="2701"/>
              </a:cxn>
              <a:cxn ang="0">
                <a:pos x="1275" y="2740"/>
              </a:cxn>
              <a:cxn ang="0">
                <a:pos x="846" y="2413"/>
              </a:cxn>
              <a:cxn ang="0">
                <a:pos x="292" y="2300"/>
              </a:cxn>
              <a:cxn ang="0">
                <a:pos x="166" y="2446"/>
              </a:cxn>
              <a:cxn ang="0">
                <a:pos x="518" y="2689"/>
              </a:cxn>
              <a:cxn ang="0">
                <a:pos x="944" y="3455"/>
              </a:cxn>
              <a:cxn ang="0">
                <a:pos x="1334" y="3783"/>
              </a:cxn>
              <a:cxn ang="0">
                <a:pos x="1889" y="3809"/>
              </a:cxn>
              <a:cxn ang="0">
                <a:pos x="2310" y="3895"/>
              </a:cxn>
              <a:cxn ang="0">
                <a:pos x="2469" y="4315"/>
              </a:cxn>
              <a:cxn ang="0">
                <a:pos x="2723" y="4688"/>
              </a:cxn>
              <a:cxn ang="0">
                <a:pos x="3153" y="4836"/>
              </a:cxn>
              <a:cxn ang="0">
                <a:pos x="2643" y="4938"/>
              </a:cxn>
              <a:cxn ang="0">
                <a:pos x="2004" y="4761"/>
              </a:cxn>
              <a:cxn ang="0">
                <a:pos x="1890" y="4980"/>
              </a:cxn>
              <a:cxn ang="0">
                <a:pos x="2296" y="5539"/>
              </a:cxn>
              <a:cxn ang="0">
                <a:pos x="3080" y="5735"/>
              </a:cxn>
              <a:cxn ang="0">
                <a:pos x="3755" y="5657"/>
              </a:cxn>
              <a:cxn ang="0">
                <a:pos x="3974" y="5951"/>
              </a:cxn>
              <a:cxn ang="0">
                <a:pos x="4306" y="6120"/>
              </a:cxn>
              <a:cxn ang="0">
                <a:pos x="5013" y="6126"/>
              </a:cxn>
              <a:cxn ang="0">
                <a:pos x="5496" y="6402"/>
              </a:cxn>
              <a:cxn ang="0">
                <a:pos x="5548" y="6070"/>
              </a:cxn>
              <a:cxn ang="0">
                <a:pos x="5222" y="5596"/>
              </a:cxn>
              <a:cxn ang="0">
                <a:pos x="4789" y="5251"/>
              </a:cxn>
              <a:cxn ang="0">
                <a:pos x="4787" y="5055"/>
              </a:cxn>
              <a:cxn ang="0">
                <a:pos x="5247" y="5276"/>
              </a:cxn>
              <a:cxn ang="0">
                <a:pos x="5988" y="5476"/>
              </a:cxn>
              <a:cxn ang="0">
                <a:pos x="6245" y="5509"/>
              </a:cxn>
              <a:cxn ang="0">
                <a:pos x="5978" y="5061"/>
              </a:cxn>
              <a:cxn ang="0">
                <a:pos x="5546" y="4654"/>
              </a:cxn>
              <a:cxn ang="0">
                <a:pos x="5958" y="4812"/>
              </a:cxn>
              <a:cxn ang="0">
                <a:pos x="6635" y="4735"/>
              </a:cxn>
              <a:cxn ang="0">
                <a:pos x="6964" y="4889"/>
              </a:cxn>
              <a:cxn ang="0">
                <a:pos x="7324" y="4902"/>
              </a:cxn>
              <a:cxn ang="0">
                <a:pos x="7888" y="4945"/>
              </a:cxn>
              <a:cxn ang="0">
                <a:pos x="4449" y="7628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itchFamily="34" charset="0"/>
            </a:endParaRPr>
          </a:p>
        </p:txBody>
      </p:sp>
      <p:sp>
        <p:nvSpPr>
          <p:cNvPr id="21" name="Line 16"/>
          <p:cNvSpPr>
            <a:spLocks noChangeShapeType="1"/>
          </p:cNvSpPr>
          <p:nvPr userDrawn="1"/>
        </p:nvSpPr>
        <p:spPr bwMode="auto">
          <a:xfrm flipV="1">
            <a:off x="1979614" y="1773238"/>
            <a:ext cx="6840536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GB"/>
          </a:p>
        </p:txBody>
      </p:sp>
      <p:pic>
        <p:nvPicPr>
          <p:cNvPr id="17" name="Picture 16" descr="FSE_RGB.pn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323595" y="6203674"/>
            <a:ext cx="1454813" cy="373990"/>
          </a:xfrm>
          <a:prstGeom prst="rect">
            <a:avLst/>
          </a:prstGeom>
        </p:spPr>
      </p:pic>
      <p:pic>
        <p:nvPicPr>
          <p:cNvPr id="10" name="Picture 9" descr="2cmyk.eps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2060848"/>
            <a:ext cx="1368152" cy="8375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52" r:id="rId4"/>
    <p:sldLayoutId id="2147483654" r:id="rId5"/>
    <p:sldLayoutId id="2147483660" r:id="rId6"/>
    <p:sldLayoutId id="2147483661" r:id="rId7"/>
    <p:sldLayoutId id="2147483662" r:id="rId8"/>
    <p:sldLayoutId id="2147483655" r:id="rId9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spcBef>
          <a:spcPts val="0"/>
        </a:spcBef>
        <a:spcAft>
          <a:spcPts val="800"/>
        </a:spcAft>
        <a:buClr>
          <a:schemeClr val="accent1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4638" algn="l" defTabSz="914400" rtl="0" eaLnBrk="1" latinLnBrk="0" hangingPunct="1">
        <a:spcBef>
          <a:spcPts val="0"/>
        </a:spcBef>
        <a:spcAft>
          <a:spcPts val="800"/>
        </a:spcAft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3275" indent="-265113" algn="l" defTabSz="914400" rtl="0" eaLnBrk="1" latinLnBrk="0" hangingPunct="1">
        <a:spcBef>
          <a:spcPts val="0"/>
        </a:spcBef>
        <a:spcAft>
          <a:spcPts val="800"/>
        </a:spcAft>
        <a:buClrTx/>
        <a:buFont typeface="Arial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73050" algn="l" defTabSz="914400" rtl="0" eaLnBrk="1" latinLnBrk="0" hangingPunct="1">
        <a:spcBef>
          <a:spcPts val="0"/>
        </a:spcBef>
        <a:spcAft>
          <a:spcPts val="800"/>
        </a:spcAft>
        <a:buClrTx/>
        <a:buFont typeface="Arial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1438" indent="-265113" algn="l" defTabSz="914400" rtl="0" eaLnBrk="1" latinLnBrk="0" hangingPunct="1">
        <a:spcBef>
          <a:spcPts val="0"/>
        </a:spcBef>
        <a:spcAft>
          <a:spcPts val="800"/>
        </a:spcAft>
        <a:buClrTx/>
        <a:buFont typeface="Arial" pitchFamily="34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12.emf"/><Relationship Id="rId5" Type="http://schemas.openxmlformats.org/officeDocument/2006/relationships/oleObject" Target="../embeddings/Microsoft_Equation2.bin"/><Relationship Id="rId6" Type="http://schemas.openxmlformats.org/officeDocument/2006/relationships/image" Target="../media/image1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3.bin"/><Relationship Id="rId4" Type="http://schemas.openxmlformats.org/officeDocument/2006/relationships/image" Target="../media/image1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notesSlide" Target="../notesSlides/notesSlide2.xml"/><Relationship Id="rId5" Type="http://schemas.openxmlformats.org/officeDocument/2006/relationships/image" Target="../media/image7.png"/><Relationship Id="rId1" Type="http://schemas.microsoft.com/office/2007/relationships/media" Target="file://localhost/Users/syyslintu/Physics/talks/2006/CERN_popular/used/SN.qt" TargetMode="External"/><Relationship Id="rId2" Type="http://schemas.openxmlformats.org/officeDocument/2006/relationships/video" Target="file://localhost/Users/syyslintu/Physics/talks/2006/CERN_popular/used/SN.qt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5576" cy="187166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Dark energy:</a:t>
            </a:r>
            <a:br>
              <a:rPr lang="en-GB" dirty="0" smtClean="0"/>
            </a:br>
            <a:r>
              <a:rPr lang="en-GB" sz="4000" dirty="0" smtClean="0"/>
              <a:t>the greatest mystery </a:t>
            </a:r>
            <a:br>
              <a:rPr lang="en-GB" sz="4000" dirty="0" smtClean="0"/>
            </a:br>
            <a:r>
              <a:rPr lang="en-GB" sz="4000" dirty="0" smtClean="0"/>
              <a:t>of the universe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4437112"/>
            <a:ext cx="7775576" cy="1350978"/>
          </a:xfrm>
        </p:spPr>
        <p:txBody>
          <a:bodyPr/>
          <a:lstStyle/>
          <a:p>
            <a:r>
              <a:rPr lang="en-GB" i="1" dirty="0" smtClean="0"/>
              <a:t>Syksy Räsänen</a:t>
            </a:r>
          </a:p>
          <a:p>
            <a:r>
              <a:rPr lang="en-GB" dirty="0" smtClean="0"/>
              <a:t>Department of Physics and</a:t>
            </a:r>
            <a:endParaRPr lang="en-GB" dirty="0"/>
          </a:p>
          <a:p>
            <a:r>
              <a:rPr lang="en-GB" dirty="0" smtClean="0"/>
              <a:t>Helsinki Institute of Physics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4" y="6165850"/>
            <a:ext cx="3636502" cy="431800"/>
          </a:xfrm>
        </p:spPr>
        <p:txBody>
          <a:bodyPr/>
          <a:lstStyle/>
          <a:p>
            <a:r>
              <a:rPr lang="ro-RO" smtClean="0"/>
              <a:t>Arkadia bookshop, 31.10.2011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</a:t>
            </a:fld>
            <a:endParaRPr lang="en-GB"/>
          </a:p>
        </p:txBody>
      </p:sp>
      <p:pic>
        <p:nvPicPr>
          <p:cNvPr id="8" name="Picture 7" descr="2cmy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656692"/>
            <a:ext cx="1656184" cy="10138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smtClean="0"/>
              <a:t>Arkadia bookshop, 31.10.2011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7" name="Picture 6" descr="www.sciencema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88640"/>
            <a:ext cx="4536504" cy="610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973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1989038"/>
            <a:ext cx="6804756" cy="403225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 smtClean="0"/>
              <a:t>General relativity is valid.</a:t>
            </a: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endParaRPr lang="en-GB" dirty="0" smtClean="0"/>
          </a:p>
          <a:p>
            <a:pPr marL="722312" lvl="1" indent="-457200">
              <a:buFont typeface="+mj-lt"/>
              <a:buAutoNum type="arabicPeriod"/>
            </a:pPr>
            <a:r>
              <a:rPr lang="en-GB" dirty="0" smtClean="0"/>
              <a:t>The universe is a four-dimensional curved </a:t>
            </a:r>
            <a:r>
              <a:rPr lang="en-GB" dirty="0" err="1" smtClean="0"/>
              <a:t>spacetime</a:t>
            </a:r>
            <a:r>
              <a:rPr lang="en-GB" dirty="0" smtClean="0"/>
              <a:t>.</a:t>
            </a:r>
            <a:endParaRPr lang="en-GB" dirty="0" smtClean="0"/>
          </a:p>
          <a:p>
            <a:pPr marL="722312" lvl="1" indent="-457200">
              <a:buFont typeface="+mj-lt"/>
              <a:buAutoNum type="arabicPeriod"/>
            </a:pPr>
            <a:r>
              <a:rPr lang="en-GB" dirty="0" smtClean="0"/>
              <a:t>The relation between curvature and matter is determined by the Einstein equation.</a:t>
            </a:r>
          </a:p>
          <a:p>
            <a:pPr marL="722312" lvl="1" indent="-457200">
              <a:buFont typeface="+mj-lt"/>
              <a:buAutoNum type="arabicPeriod"/>
            </a:pP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Space is exactly homogeneous and isotropic.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979614" y="6165850"/>
            <a:ext cx="4176561" cy="431800"/>
          </a:xfrm>
        </p:spPr>
        <p:txBody>
          <a:bodyPr/>
          <a:lstStyle/>
          <a:p>
            <a:r>
              <a:rPr lang="ro-RO" smtClean="0"/>
              <a:t>Arkadia bookshop, 31.10.2011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Assumptions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4907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1988840"/>
            <a:ext cx="6840760" cy="4032250"/>
          </a:xfrm>
        </p:spPr>
        <p:txBody>
          <a:bodyPr>
            <a:normAutofit/>
          </a:bodyPr>
          <a:lstStyle/>
          <a:p>
            <a:r>
              <a:rPr lang="en-GB" dirty="0" smtClean="0"/>
              <a:t>Assumptions 1.1 (</a:t>
            </a:r>
            <a:r>
              <a:rPr lang="en-GB" dirty="0" err="1" smtClean="0"/>
              <a:t>spacetime</a:t>
            </a:r>
            <a:r>
              <a:rPr lang="en-GB" dirty="0" smtClean="0"/>
              <a:t>) and 2 (symmetry) lead to a relation between distance and expansion rate.</a:t>
            </a:r>
          </a:p>
          <a:p>
            <a:endParaRPr lang="en-GB" dirty="0" smtClean="0"/>
          </a:p>
          <a:p>
            <a:r>
              <a:rPr lang="en-GB" dirty="0" smtClean="0"/>
              <a:t>It follows that the longer distances imply faster (in fact accelerated) expansion.	</a:t>
            </a:r>
          </a:p>
          <a:p>
            <a:endParaRPr lang="en-GB" dirty="0"/>
          </a:p>
          <a:p>
            <a:r>
              <a:rPr lang="en-GB" dirty="0" smtClean="0"/>
              <a:t>Adding assumption 1.2 (dynamics) leads to the conclusion that there is matter with </a:t>
            </a:r>
            <a:r>
              <a:rPr lang="en-GB" i="1" dirty="0" smtClean="0"/>
              <a:t>negative pressure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o-RO" smtClean="0"/>
              <a:t>Arkadia bookshop, 31.10.2011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The </a:t>
            </a:r>
            <a:r>
              <a:rPr lang="en-GB" dirty="0" err="1" smtClean="0"/>
              <a:t>Friedmann</a:t>
            </a:r>
            <a:r>
              <a:rPr lang="en-GB" dirty="0" err="1" smtClean="0"/>
              <a:t>-Lemaître</a:t>
            </a:r>
            <a:r>
              <a:rPr lang="en-GB" dirty="0" smtClean="0"/>
              <a:t>-</a:t>
            </a:r>
            <a:br>
              <a:rPr lang="en-GB" dirty="0" smtClean="0"/>
            </a:br>
            <a:r>
              <a:rPr lang="en-GB" dirty="0" smtClean="0"/>
              <a:t>Robertson-</a:t>
            </a:r>
            <a:r>
              <a:rPr lang="en-GB" dirty="0" smtClean="0"/>
              <a:t>Walker model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649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1988840"/>
            <a:ext cx="6840760" cy="4032250"/>
          </a:xfrm>
        </p:spPr>
        <p:txBody>
          <a:bodyPr>
            <a:normAutofit/>
          </a:bodyPr>
          <a:lstStyle/>
          <a:p>
            <a:r>
              <a:rPr lang="en-GB" dirty="0" smtClean="0"/>
              <a:t>Dark energy is a form of matter which has negative pressure, does not absorb or emit light and which is evenly spread in the universe.</a:t>
            </a:r>
          </a:p>
          <a:p>
            <a:endParaRPr lang="en-GB" dirty="0"/>
          </a:p>
          <a:p>
            <a:r>
              <a:rPr lang="en-GB" dirty="0" smtClean="0"/>
              <a:t>Not to be confused with </a:t>
            </a:r>
            <a:r>
              <a:rPr lang="en-GB" i="1" dirty="0" smtClean="0"/>
              <a:t>dark matter,</a:t>
            </a:r>
            <a:r>
              <a:rPr lang="en-GB" dirty="0"/>
              <a:t> </a:t>
            </a:r>
            <a:r>
              <a:rPr lang="en-GB" dirty="0" smtClean="0"/>
              <a:t>which has positive pressure and is clumped.</a:t>
            </a:r>
          </a:p>
          <a:p>
            <a:endParaRPr lang="en-GB" i="1" dirty="0"/>
          </a:p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o-RO" smtClean="0"/>
              <a:t>Arkadia bookshop, 31.10.2011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Dark energy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2238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1988840"/>
            <a:ext cx="6840760" cy="4212468"/>
          </a:xfrm>
        </p:spPr>
        <p:txBody>
          <a:bodyPr>
            <a:normAutofit/>
          </a:bodyPr>
          <a:lstStyle/>
          <a:p>
            <a:r>
              <a:rPr lang="en-GB" dirty="0" smtClean="0"/>
              <a:t>Best candidate for dark energy: vacuum energy/cosmological constant.</a:t>
            </a:r>
          </a:p>
          <a:p>
            <a:endParaRPr lang="en-GB" dirty="0"/>
          </a:p>
          <a:p>
            <a:r>
              <a:rPr lang="en-GB" dirty="0" smtClean="0"/>
              <a:t>In quantum </a:t>
            </a:r>
            <a:r>
              <a:rPr lang="en-GB" dirty="0"/>
              <a:t>f</a:t>
            </a:r>
            <a:r>
              <a:rPr lang="en-GB" dirty="0" smtClean="0"/>
              <a:t>ield theory, there is energy associated with empty space. This fits the observations well. (Some issues with galaxy distribution remain.)</a:t>
            </a:r>
          </a:p>
          <a:p>
            <a:endParaRPr lang="en-GB" dirty="0"/>
          </a:p>
          <a:p>
            <a:r>
              <a:rPr lang="en-GB" dirty="0" smtClean="0"/>
              <a:t>Main problems with vacuum energy are theoretical.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o-RO" smtClean="0"/>
              <a:t>Arkadia bookshop, 31.10.2011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Vacuum energy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8080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1988840"/>
            <a:ext cx="6840760" cy="421246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 smtClean="0"/>
              <a:t>Why is the vacuum energy density so small?</a:t>
            </a: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Why is the vacuum energy density so close to the matter energy density today? </a:t>
            </a:r>
            <a:r>
              <a:rPr lang="en-GB" dirty="0" smtClean="0"/>
              <a:t>(“</a:t>
            </a:r>
            <a:r>
              <a:rPr lang="en-GB" i="1" dirty="0" smtClean="0"/>
              <a:t>the coincidence problem</a:t>
            </a:r>
            <a:r>
              <a:rPr lang="en-GB" dirty="0" smtClean="0"/>
              <a:t>”)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o-RO" smtClean="0"/>
              <a:t>Arkadia bookshop, 31.10.2011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Problems with vacuum energy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3884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1988840"/>
            <a:ext cx="6840760" cy="4212468"/>
          </a:xfrm>
        </p:spPr>
        <p:txBody>
          <a:bodyPr>
            <a:normAutofit/>
          </a:bodyPr>
          <a:lstStyle/>
          <a:p>
            <a:r>
              <a:rPr lang="en-GB" dirty="0" smtClean="0"/>
              <a:t>Naive theoretical estimate of vacuum energy density:</a:t>
            </a:r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Value which fits the observations:</a:t>
            </a:r>
          </a:p>
          <a:p>
            <a:endParaRPr lang="en-GB" dirty="0" smtClean="0"/>
          </a:p>
          <a:p>
            <a:r>
              <a:rPr lang="en-GB" dirty="0" smtClean="0"/>
              <a:t>A mismatch of 10</a:t>
            </a:r>
            <a:r>
              <a:rPr lang="en-GB" baseline="30000" dirty="0"/>
              <a:t>-</a:t>
            </a:r>
            <a:r>
              <a:rPr lang="en-GB" baseline="30000" dirty="0" smtClean="0"/>
              <a:t>120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i="1" dirty="0" smtClean="0"/>
          </a:p>
          <a:p>
            <a:r>
              <a:rPr lang="en-GB" i="1" dirty="0" smtClean="0"/>
              <a:t>“The worst prediction in all of theoretical physics.”</a:t>
            </a:r>
            <a:endParaRPr lang="en-GB" i="1" dirty="0"/>
          </a:p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o-RO" smtClean="0"/>
              <a:t>Arkadia bookshop, 31.10.2011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The smallness problem</a:t>
            </a:r>
            <a:endParaRPr lang="en-GB" dirty="0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4774056"/>
              </p:ext>
            </p:extLst>
          </p:nvPr>
        </p:nvGraphicFramePr>
        <p:xfrm>
          <a:off x="2267744" y="2348880"/>
          <a:ext cx="3408362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9" name="Equation" r:id="rId3" imgW="1841500" imgH="228600" progId="Equation.3">
                  <p:embed/>
                </p:oleObj>
              </mc:Choice>
              <mc:Fallback>
                <p:oleObj name="Equation" r:id="rId3" imgW="1841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2348880"/>
                        <a:ext cx="3408362" cy="4238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3463671"/>
              </p:ext>
            </p:extLst>
          </p:nvPr>
        </p:nvGraphicFramePr>
        <p:xfrm>
          <a:off x="6481763" y="3249613"/>
          <a:ext cx="1576387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0" name="Equation" r:id="rId5" imgW="850900" imgH="228600" progId="Equation.3">
                  <p:embed/>
                </p:oleObj>
              </mc:Choice>
              <mc:Fallback>
                <p:oleObj name="Equation" r:id="rId5" imgW="8509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1763" y="3249613"/>
                        <a:ext cx="1576387" cy="4238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0073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1988840"/>
            <a:ext cx="6840760" cy="4032250"/>
          </a:xfrm>
        </p:spPr>
        <p:txBody>
          <a:bodyPr>
            <a:normAutofit/>
          </a:bodyPr>
          <a:lstStyle/>
          <a:p>
            <a:r>
              <a:rPr lang="en-GB" dirty="0" smtClean="0"/>
              <a:t>Vacuum energy density stays constant.</a:t>
            </a:r>
          </a:p>
          <a:p>
            <a:endParaRPr lang="en-GB" dirty="0"/>
          </a:p>
          <a:p>
            <a:r>
              <a:rPr lang="en-GB" dirty="0" smtClean="0"/>
              <a:t>In contrast, as the universe expands, the energy density of matter drops inversely to the volume.</a:t>
            </a:r>
          </a:p>
          <a:p>
            <a:endParaRPr lang="en-GB" dirty="0"/>
          </a:p>
          <a:p>
            <a:r>
              <a:rPr lang="en-GB" dirty="0" smtClean="0"/>
              <a:t>Today,		   .</a:t>
            </a:r>
          </a:p>
          <a:p>
            <a:endParaRPr lang="en-GB" dirty="0"/>
          </a:p>
          <a:p>
            <a:r>
              <a:rPr lang="en-GB" dirty="0" smtClean="0"/>
              <a:t>Why are we living in a special era? Why 10 billion years?</a:t>
            </a:r>
          </a:p>
          <a:p>
            <a:endParaRPr lang="en-GB" i="1" dirty="0"/>
          </a:p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o-RO" smtClean="0"/>
              <a:t>Arkadia bookshop, 31.10.2011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The c</a:t>
            </a:r>
            <a:r>
              <a:rPr lang="en-GB" dirty="0" smtClean="0"/>
              <a:t>oincidence problem</a:t>
            </a:r>
            <a:endParaRPr lang="en-GB" dirty="0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0704357"/>
              </p:ext>
            </p:extLst>
          </p:nvPr>
        </p:nvGraphicFramePr>
        <p:xfrm>
          <a:off x="3131840" y="4077072"/>
          <a:ext cx="1808162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7" name="Equation" r:id="rId3" imgW="977900" imgH="215900" progId="Equation.3">
                  <p:embed/>
                </p:oleObj>
              </mc:Choice>
              <mc:Fallback>
                <p:oleObj name="Equation" r:id="rId3" imgW="9779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4077072"/>
                        <a:ext cx="1808162" cy="4000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7226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1988840"/>
            <a:ext cx="6840760" cy="4032250"/>
          </a:xfrm>
        </p:spPr>
        <p:txBody>
          <a:bodyPr>
            <a:normAutofit/>
          </a:bodyPr>
          <a:lstStyle/>
          <a:p>
            <a:r>
              <a:rPr lang="en-GB" dirty="0" smtClean="0"/>
              <a:t>Vacuum energy is the simplest model of dark energy.</a:t>
            </a:r>
          </a:p>
          <a:p>
            <a:endParaRPr lang="en-GB" dirty="0"/>
          </a:p>
          <a:p>
            <a:r>
              <a:rPr lang="en-GB" dirty="0" smtClean="0"/>
              <a:t>Dozens of different alternatives have been studied.</a:t>
            </a:r>
          </a:p>
          <a:p>
            <a:endParaRPr lang="en-GB" dirty="0" smtClean="0"/>
          </a:p>
          <a:p>
            <a:r>
              <a:rPr lang="en-GB" dirty="0" smtClean="0"/>
              <a:t>Could be a field permeating all of space, </a:t>
            </a:r>
            <a:r>
              <a:rPr lang="en-GB" i="1" dirty="0" smtClean="0"/>
              <a:t>quintessence</a:t>
            </a:r>
            <a:r>
              <a:rPr lang="en-GB" dirty="0" smtClean="0"/>
              <a:t>.</a:t>
            </a:r>
            <a:endParaRPr lang="en-GB" dirty="0"/>
          </a:p>
          <a:p>
            <a:endParaRPr lang="en-GB" dirty="0"/>
          </a:p>
          <a:p>
            <a:r>
              <a:rPr lang="en-GB" dirty="0" smtClean="0"/>
              <a:t>A common problem: why 10 billion years?</a:t>
            </a:r>
          </a:p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o-RO" smtClean="0"/>
              <a:t>Arkadia bookshop, 31.10.2011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Models of dark energy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0108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1988840"/>
            <a:ext cx="6840760" cy="432048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400" dirty="0" smtClean="0"/>
              <a:t>Recall: if we assume general relativity + homogeneity &amp; isotropy</a:t>
            </a:r>
            <a:r>
              <a:rPr lang="en-GB" sz="2400" dirty="0" smtClean="0"/>
              <a:t>, dark energy is needed.</a:t>
            </a:r>
            <a:endParaRPr lang="en-GB" sz="2400" dirty="0" smtClean="0"/>
          </a:p>
          <a:p>
            <a:pPr marL="0" indent="0">
              <a:lnSpc>
                <a:spcPct val="90000"/>
              </a:lnSpc>
              <a:buNone/>
            </a:pPr>
            <a:endParaRPr lang="en-GB" sz="2400" dirty="0" smtClean="0"/>
          </a:p>
          <a:p>
            <a:pPr>
              <a:lnSpc>
                <a:spcPct val="90000"/>
              </a:lnSpc>
            </a:pPr>
            <a:r>
              <a:rPr lang="en-GB" sz="2400" dirty="0" smtClean="0"/>
              <a:t>What if general relativity needs to be modified</a:t>
            </a:r>
            <a:r>
              <a:rPr lang="en-GB" sz="2400" dirty="0" smtClean="0"/>
              <a:t>?</a:t>
            </a:r>
            <a:endParaRPr lang="en-GB" sz="2400" dirty="0" smtClean="0"/>
          </a:p>
          <a:p>
            <a:pPr>
              <a:lnSpc>
                <a:spcPct val="90000"/>
              </a:lnSpc>
            </a:pPr>
            <a:endParaRPr lang="en-GB" sz="2400" dirty="0" smtClean="0"/>
          </a:p>
          <a:p>
            <a:pPr>
              <a:lnSpc>
                <a:spcPct val="90000"/>
              </a:lnSpc>
            </a:pPr>
            <a:r>
              <a:rPr lang="en-GB" sz="2400" dirty="0" smtClean="0"/>
              <a:t>What if the approximation of neglecting structures is not valid?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o-RO" smtClean="0"/>
              <a:t>Arkadia bookshop, 31.10.2011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Three alternatives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1852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1988840"/>
            <a:ext cx="6840760" cy="12241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i="1" dirty="0" smtClean="0"/>
              <a:t>“for </a:t>
            </a:r>
            <a:r>
              <a:rPr lang="en-US" sz="2400" i="1" dirty="0"/>
              <a:t>the discovery of the accelerating expansion of the Universe through observations of distant </a:t>
            </a:r>
            <a:r>
              <a:rPr lang="en-US" sz="2400" i="1" dirty="0" smtClean="0"/>
              <a:t>supernovae”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o-RO" smtClean="0"/>
              <a:t>Arkadia bookshop, 31.10.2011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Physics Nobel prize 2011</a:t>
            </a:r>
            <a:endParaRPr lang="en-GB" dirty="0"/>
          </a:p>
        </p:txBody>
      </p:sp>
      <p:pic>
        <p:nvPicPr>
          <p:cNvPr id="3" name="Picture 2" descr="perlmutter_postcard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382194"/>
            <a:ext cx="1764196" cy="2495078"/>
          </a:xfrm>
          <a:prstGeom prst="rect">
            <a:avLst/>
          </a:prstGeom>
        </p:spPr>
      </p:pic>
      <p:pic>
        <p:nvPicPr>
          <p:cNvPr id="12" name="Picture 11" descr="schmidt_postcard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382195"/>
            <a:ext cx="1764196" cy="2495078"/>
          </a:xfrm>
          <a:prstGeom prst="rect">
            <a:avLst/>
          </a:prstGeom>
        </p:spPr>
      </p:pic>
      <p:pic>
        <p:nvPicPr>
          <p:cNvPr id="13" name="Picture 12" descr="riess_postcard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077" y="3392996"/>
            <a:ext cx="1756560" cy="2484276"/>
          </a:xfrm>
          <a:prstGeom prst="rect">
            <a:avLst/>
          </a:prstGeom>
        </p:spPr>
      </p:pic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2051720" y="5985284"/>
            <a:ext cx="17641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fi-FI" dirty="0" err="1" smtClean="0"/>
              <a:t>Saul</a:t>
            </a:r>
            <a:r>
              <a:rPr lang="fi-FI" dirty="0" smtClean="0"/>
              <a:t> </a:t>
            </a:r>
            <a:r>
              <a:rPr lang="fi-FI" dirty="0" err="1" smtClean="0"/>
              <a:t>Perlmutter</a:t>
            </a:r>
            <a:endParaRPr lang="fi-FI" dirty="0"/>
          </a:p>
        </p:txBody>
      </p: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4355976" y="6021288"/>
            <a:ext cx="19082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fi-FI" dirty="0" smtClean="0"/>
              <a:t>Brian P. Schmidt</a:t>
            </a:r>
            <a:endParaRPr lang="fi-FI" dirty="0"/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6840252" y="6021288"/>
            <a:ext cx="17641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fi-FI" dirty="0" smtClean="0"/>
              <a:t>Adam G. </a:t>
            </a:r>
            <a:r>
              <a:rPr lang="fi-FI" dirty="0" err="1" smtClean="0"/>
              <a:t>Riess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80440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1988840"/>
            <a:ext cx="6840760" cy="403244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400" dirty="0" smtClean="0"/>
              <a:t>We ca</a:t>
            </a:r>
            <a:r>
              <a:rPr lang="en-GB" sz="2400" dirty="0" smtClean="0"/>
              <a:t>n either drop the Einstein equation or the four-dimensional </a:t>
            </a:r>
            <a:r>
              <a:rPr lang="en-GB" sz="2400" dirty="0" err="1" smtClean="0"/>
              <a:t>spacetime</a:t>
            </a:r>
            <a:r>
              <a:rPr lang="en-GB" sz="2400" dirty="0" smtClean="0"/>
              <a:t>, or both.</a:t>
            </a:r>
            <a:endParaRPr lang="en-GB" sz="2400" dirty="0" smtClean="0"/>
          </a:p>
          <a:p>
            <a:pPr>
              <a:lnSpc>
                <a:spcPct val="90000"/>
              </a:lnSpc>
            </a:pPr>
            <a:endParaRPr lang="en-GB" sz="2400" dirty="0" smtClean="0"/>
          </a:p>
          <a:p>
            <a:pPr>
              <a:lnSpc>
                <a:spcPct val="90000"/>
              </a:lnSpc>
            </a:pPr>
            <a:r>
              <a:rPr lang="en-GB" sz="2400" dirty="0" smtClean="0"/>
              <a:t>However, general relativity has been well tested.</a:t>
            </a:r>
          </a:p>
          <a:p>
            <a:pPr>
              <a:lnSpc>
                <a:spcPct val="90000"/>
              </a:lnSpc>
            </a:pPr>
            <a:endParaRPr lang="en-GB" sz="2400" dirty="0" smtClean="0"/>
          </a:p>
          <a:p>
            <a:pPr>
              <a:lnSpc>
                <a:spcPct val="90000"/>
              </a:lnSpc>
            </a:pPr>
            <a:r>
              <a:rPr lang="en-GB" sz="2400" dirty="0" smtClean="0"/>
              <a:t>The simplest modification, the cosmological constant, is equivalent to vacuum energy.</a:t>
            </a:r>
            <a:endParaRPr lang="en-GB" sz="2400" dirty="0" smtClean="0"/>
          </a:p>
          <a:p>
            <a:pPr>
              <a:lnSpc>
                <a:spcPct val="90000"/>
              </a:lnSpc>
            </a:pPr>
            <a:endParaRPr lang="en-GB" sz="2400" dirty="0" smtClean="0"/>
          </a:p>
          <a:p>
            <a:pPr>
              <a:lnSpc>
                <a:spcPct val="90000"/>
              </a:lnSpc>
            </a:pPr>
            <a:r>
              <a:rPr lang="en-GB" sz="2400" dirty="0" smtClean="0"/>
              <a:t>Also: why 10 billion years?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o-RO" smtClean="0"/>
              <a:t>Arkadia bookshop, 31.10.2011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Modified gravity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4066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1988840"/>
            <a:ext cx="6840760" cy="432048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GB" sz="2400" dirty="0" smtClean="0"/>
              <a:t>We can drop the approximation of perfect homogeneity and isotropy</a:t>
            </a:r>
            <a:r>
              <a:rPr lang="en-GB" sz="2400" dirty="0" smtClean="0"/>
              <a:t>.</a:t>
            </a:r>
            <a:endParaRPr lang="en-GB" sz="2400" dirty="0" smtClean="0"/>
          </a:p>
          <a:p>
            <a:pPr>
              <a:lnSpc>
                <a:spcPct val="90000"/>
              </a:lnSpc>
            </a:pPr>
            <a:endParaRPr lang="en-GB" sz="2400" dirty="0" smtClean="0"/>
          </a:p>
          <a:p>
            <a:pPr>
              <a:lnSpc>
                <a:spcPct val="90000"/>
              </a:lnSpc>
            </a:pPr>
            <a:r>
              <a:rPr lang="en-GB" sz="2400" dirty="0" smtClean="0"/>
              <a:t>This changes both the relationship between distance and expansion rate, as well as the expansion rate.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Expansion can accelerate without negative pressure.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Distances can be longer without acceleration.</a:t>
            </a:r>
            <a:endParaRPr lang="en-GB" dirty="0" smtClean="0"/>
          </a:p>
          <a:p>
            <a:pPr>
              <a:lnSpc>
                <a:spcPct val="90000"/>
              </a:lnSpc>
            </a:pPr>
            <a:endParaRPr lang="en-GB" sz="2400" dirty="0" smtClean="0"/>
          </a:p>
          <a:p>
            <a:pPr>
              <a:lnSpc>
                <a:spcPct val="90000"/>
              </a:lnSpc>
            </a:pPr>
            <a:r>
              <a:rPr lang="en-GB" sz="2400" dirty="0" smtClean="0"/>
              <a:t>Structure formation has a time scale of 10 billion years.</a:t>
            </a:r>
          </a:p>
          <a:p>
            <a:pPr>
              <a:lnSpc>
                <a:spcPct val="90000"/>
              </a:lnSpc>
            </a:pPr>
            <a:endParaRPr lang="en-GB" sz="2400" dirty="0" smtClean="0"/>
          </a:p>
          <a:p>
            <a:pPr>
              <a:lnSpc>
                <a:spcPct val="90000"/>
              </a:lnSpc>
            </a:pPr>
            <a:r>
              <a:rPr lang="en-GB" sz="2400" dirty="0" smtClean="0"/>
              <a:t>No realistic models yet.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o-RO" smtClean="0"/>
              <a:t>Arkadia bookshop, 31.10.2011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Effect of structures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3443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1988840"/>
            <a:ext cx="6840760" cy="432048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Distance observations show that something </a:t>
            </a:r>
            <a:r>
              <a:rPr lang="en-US" sz="2400" dirty="0" smtClean="0"/>
              <a:t>strange is going on.</a:t>
            </a: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Vacuum energy fits the observations, but makes people uneasy.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D</a:t>
            </a:r>
            <a:r>
              <a:rPr lang="en-US" sz="2400" dirty="0" smtClean="0"/>
              <a:t>ark energy, modified gravity, the effect of structures?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Nobel committee: </a:t>
            </a:r>
            <a:r>
              <a:rPr lang="en-US" sz="2400" i="1" dirty="0"/>
              <a:t>“dark energy [...] is an enigma, perhaps the greatest in physics today”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fi-FI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o-RO" smtClean="0"/>
              <a:t>Arkadia bookshop, 31.10.2011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 remain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6520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1988840"/>
            <a:ext cx="6840760" cy="432048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fi-FI" sz="24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fi-FI" sz="2400" dirty="0" smtClean="0"/>
              <a:t>Tieteiden </a:t>
            </a:r>
            <a:r>
              <a:rPr lang="fi-FI" sz="2400" dirty="0" smtClean="0"/>
              <a:t>talo ti 8.11</a:t>
            </a:r>
            <a:r>
              <a:rPr lang="fi-FI" sz="2400" dirty="0" smtClean="0"/>
              <a:t>. kello 18: </a:t>
            </a:r>
            <a:r>
              <a:rPr lang="fi-FI" sz="2400" i="1" dirty="0" smtClean="0"/>
              <a:t>”Kuun alta kaarevaan avaruuteen”</a:t>
            </a:r>
            <a:endParaRPr lang="fi-FI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o-RO" smtClean="0"/>
              <a:t>Arkadia bookshop, 31.10.2011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 the history an</a:t>
            </a:r>
            <a:r>
              <a:rPr lang="en-GB" dirty="0" smtClean="0"/>
              <a:t>d future of gravity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6942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1988840"/>
            <a:ext cx="6300700" cy="432048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Observation: Distances are longer than expected.</a:t>
            </a:r>
            <a:endParaRPr lang="en-GB" sz="2400" dirty="0"/>
          </a:p>
          <a:p>
            <a:endParaRPr lang="en-GB" sz="2400" dirty="0"/>
          </a:p>
          <a:p>
            <a:r>
              <a:rPr lang="en-GB" sz="2400" dirty="0" smtClean="0"/>
              <a:t>Interpretation: Expansion of the universe has accelerated.</a:t>
            </a:r>
            <a:endParaRPr lang="en-GB" sz="2400" dirty="0"/>
          </a:p>
          <a:p>
            <a:endParaRPr lang="en-GB" sz="2400" dirty="0"/>
          </a:p>
          <a:p>
            <a:r>
              <a:rPr lang="en-GB" sz="2400" dirty="0" smtClean="0"/>
              <a:t>Cause: Dark energy.</a:t>
            </a:r>
            <a:endParaRPr lang="en-GB" sz="2400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o-RO" smtClean="0"/>
              <a:t>Arkadia bookshop, 31.10.2011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From brightness to darkness</a:t>
            </a:r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8496436" y="2276872"/>
            <a:ext cx="108012" cy="1800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8604448" y="1988840"/>
            <a:ext cx="216024" cy="4680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Action Button: Help 8">
            <a:hlinkClick r:id="" action="ppaction://noaction" highlightClick="1"/>
          </p:cNvPr>
          <p:cNvSpPr/>
          <p:nvPr/>
        </p:nvSpPr>
        <p:spPr>
          <a:xfrm>
            <a:off x="8460432" y="3356992"/>
            <a:ext cx="432048" cy="432048"/>
          </a:xfrm>
          <a:prstGeom prst="actionButtonHelp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ction Button: Help 9">
            <a:hlinkClick r:id="" action="ppaction://noaction" highlightClick="1"/>
          </p:cNvPr>
          <p:cNvSpPr/>
          <p:nvPr/>
        </p:nvSpPr>
        <p:spPr>
          <a:xfrm>
            <a:off x="8064388" y="4545124"/>
            <a:ext cx="396044" cy="432048"/>
          </a:xfrm>
          <a:prstGeom prst="actionButtonHelp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ction Button: Help 10">
            <a:hlinkClick r:id="" action="ppaction://noaction" highlightClick="1"/>
          </p:cNvPr>
          <p:cNvSpPr/>
          <p:nvPr/>
        </p:nvSpPr>
        <p:spPr>
          <a:xfrm>
            <a:off x="8460432" y="4545124"/>
            <a:ext cx="432048" cy="432048"/>
          </a:xfrm>
          <a:prstGeom prst="actionButtonHelp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322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o-RO" smtClean="0"/>
              <a:t>Arkadia bookshop, 31.10.2011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 </a:t>
            </a:r>
            <a:r>
              <a:rPr lang="en-GB" dirty="0" err="1" smtClean="0"/>
              <a:t>Ia</a:t>
            </a:r>
            <a:r>
              <a:rPr lang="en-GB" dirty="0" smtClean="0"/>
              <a:t> </a:t>
            </a:r>
            <a:r>
              <a:rPr lang="en-GB" dirty="0" smtClean="0"/>
              <a:t>supernova</a:t>
            </a:r>
            <a:endParaRPr lang="en-GB" dirty="0"/>
          </a:p>
        </p:txBody>
      </p:sp>
      <p:pic>
        <p:nvPicPr>
          <p:cNvPr id="7" name="Picture 5" descr="phot-31b-07-norm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88840"/>
            <a:ext cx="5904656" cy="43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6381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6F9AC-9BCD-9045-B5CD-53A0371F14ED}" type="slidenum">
              <a:rPr lang="en-GB"/>
              <a:pPr/>
              <a:t>5</a:t>
            </a:fld>
            <a:endParaRPr lang="en-GB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smtClean="0"/>
              <a:t>supernova</a:t>
            </a:r>
            <a:endParaRPr lang="en-US" dirty="0"/>
          </a:p>
        </p:txBody>
      </p:sp>
      <p:pic>
        <p:nvPicPr>
          <p:cNvPr id="69636" name="SN.qt" descr="/Users/syyslintu/Physics/talks/2006/CERN_popular/used/SN.qt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717" y="1952836"/>
            <a:ext cx="547260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o-RO" smtClean="0"/>
              <a:t>Arkadia bookshop, 31.10.2011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869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96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96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63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9636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612" y="1989139"/>
            <a:ext cx="6624836" cy="4032250"/>
          </a:xfrm>
        </p:spPr>
        <p:txBody>
          <a:bodyPr/>
          <a:lstStyle/>
          <a:p>
            <a:r>
              <a:rPr lang="en-GB" dirty="0" smtClean="0"/>
              <a:t>Supernovae are dimmer.</a:t>
            </a:r>
          </a:p>
          <a:p>
            <a:endParaRPr lang="en-GB" dirty="0" smtClean="0"/>
          </a:p>
          <a:p>
            <a:r>
              <a:rPr lang="en-GB" dirty="0" smtClean="0"/>
              <a:t>Exclude scattering from dust, evolution, and so on                           ⇒ supernovae are further away</a:t>
            </a:r>
          </a:p>
          <a:p>
            <a:endParaRPr lang="en-GB" dirty="0"/>
          </a:p>
          <a:p>
            <a:r>
              <a:rPr lang="en-GB" dirty="0" smtClean="0"/>
              <a:t>How to relate distance to expansion rate?</a:t>
            </a:r>
          </a:p>
          <a:p>
            <a:endParaRPr lang="en-GB" dirty="0"/>
          </a:p>
          <a:p>
            <a:r>
              <a:rPr lang="en-GB" dirty="0" smtClean="0"/>
              <a:t>The result is unexpected, so should be careful with assumptions.</a:t>
            </a:r>
            <a:endParaRPr lang="en-GB" dirty="0"/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o-RO" smtClean="0"/>
              <a:t>Arkadia bookshop, 31.10.2011</a:t>
            </a:r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From astrophysics to cosmology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5404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smtClean="0"/>
              <a:t>Arkadia bookshop, 31.10.2011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8" name="Picture 7" descr="lambdaisback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813" y="0"/>
            <a:ext cx="3888432" cy="6134157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743908" y="2168860"/>
            <a:ext cx="2789905" cy="104357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743908" y="2284454"/>
            <a:ext cx="1683957" cy="101082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256076" y="332656"/>
            <a:ext cx="199020" cy="105902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380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smtClean="0"/>
              <a:t>Arkadia bookshop, 31.10.2011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7" name="Picture 6" descr="080997_5yrFullSky_WMAP_2048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64804"/>
            <a:ext cx="8352928" cy="4176464"/>
          </a:xfrm>
          <a:prstGeom prst="rect">
            <a:avLst/>
          </a:prstGeom>
        </p:spPr>
      </p:pic>
      <p:sp>
        <p:nvSpPr>
          <p:cNvPr id="8" name="Title 5"/>
          <p:cNvSpPr txBox="1">
            <a:spLocks/>
          </p:cNvSpPr>
          <p:nvPr/>
        </p:nvSpPr>
        <p:spPr>
          <a:xfrm>
            <a:off x="2015716" y="296652"/>
            <a:ext cx="6840538" cy="11509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err="1" smtClean="0"/>
              <a:t>WMAP</a:t>
            </a:r>
            <a:r>
              <a:rPr lang="en-GB" dirty="0" smtClean="0"/>
              <a:t> 2003</a:t>
            </a:r>
            <a:endParaRPr lang="en-GB" dirty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7380312" y="5805264"/>
            <a:ext cx="1763688" cy="57606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66700" indent="-266700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74638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265113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73050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1438" indent="-265113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100" dirty="0" smtClean="0"/>
              <a:t>http</a:t>
            </a:r>
            <a:r>
              <a:rPr lang="en-GB" sz="1100" dirty="0"/>
              <a:t>://</a:t>
            </a:r>
            <a:r>
              <a:rPr lang="en-GB" sz="1100" dirty="0" err="1"/>
              <a:t>map.gsfc.nasa.gov</a:t>
            </a:r>
            <a:r>
              <a:rPr lang="en-GB" sz="1100" dirty="0"/>
              <a:t>/</a:t>
            </a:r>
            <a:endParaRPr lang="en-GB" sz="1100" dirty="0" smtClean="0"/>
          </a:p>
        </p:txBody>
      </p:sp>
    </p:spTree>
    <p:extLst>
      <p:ext uri="{BB962C8B-B14F-4D97-AF65-F5344CB8AC3E}">
        <p14:creationId xmlns:p14="http://schemas.microsoft.com/office/powerpoint/2010/main" val="3413092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smtClean="0"/>
              <a:t>Arkadia bookshop, 31.10.2011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2015716" y="296652"/>
            <a:ext cx="6840538" cy="11509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Planck 2010</a:t>
            </a:r>
            <a:endParaRPr lang="en-GB" dirty="0"/>
          </a:p>
        </p:txBody>
      </p:sp>
      <p:pic>
        <p:nvPicPr>
          <p:cNvPr id="10" name="Picture 9" descr="Planck_Jul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726" y="1736812"/>
            <a:ext cx="6551980" cy="4211986"/>
          </a:xfrm>
          <a:prstGeom prst="rect">
            <a:avLst/>
          </a:prstGeom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5004048" y="6057292"/>
            <a:ext cx="3657600" cy="228600"/>
          </a:xfrm>
          <a:prstGeom prst="rect">
            <a:avLst/>
          </a:prstGeom>
          <a:noFill/>
          <a:ln>
            <a:noFill/>
          </a:ln>
          <a:effectLst>
            <a:outerShdw blurRad="50800" dist="25399" dir="2700000" algn="ctr" rotWithShape="0">
              <a:srgbClr val="FFFFFF">
                <a:alpha val="99962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 eaLnBrk="1" hangingPunct="1">
              <a:spcBef>
                <a:spcPct val="20000"/>
              </a:spcBef>
              <a:buSzPct val="140000"/>
              <a:buFont typeface="Wingdings" charset="0"/>
              <a:buNone/>
            </a:pPr>
            <a:r>
              <a:rPr lang="en-US" sz="800" dirty="0">
                <a:latin typeface="Century Gothic" charset="0"/>
                <a:ea typeface="MS Pゴシック" charset="0"/>
                <a:cs typeface="MS Pゴシック" charset="0"/>
              </a:rPr>
              <a:t>http://</a:t>
            </a:r>
            <a:r>
              <a:rPr lang="en-US" sz="800" dirty="0" err="1">
                <a:latin typeface="Century Gothic" charset="0"/>
                <a:ea typeface="MS Pゴシック" charset="0"/>
                <a:cs typeface="MS Pゴシック" charset="0"/>
              </a:rPr>
              <a:t>sci.esa.int</a:t>
            </a:r>
            <a:r>
              <a:rPr lang="en-US" sz="800" dirty="0">
                <a:latin typeface="Century Gothic" charset="0"/>
                <a:ea typeface="MS Pゴシック" charset="0"/>
                <a:cs typeface="MS Pゴシック" charset="0"/>
              </a:rPr>
              <a:t>/science-e/www/object/</a:t>
            </a:r>
            <a:r>
              <a:rPr lang="en-US" sz="800" dirty="0" err="1">
                <a:latin typeface="Century Gothic" charset="0"/>
                <a:ea typeface="MS Pゴシック" charset="0"/>
                <a:cs typeface="MS Pゴシック" charset="0"/>
              </a:rPr>
              <a:t>index.cfm?fobjectid</a:t>
            </a:r>
            <a:r>
              <a:rPr lang="en-US" sz="800" dirty="0">
                <a:latin typeface="Century Gothic" charset="0"/>
                <a:ea typeface="MS Pゴシック" charset="0"/>
                <a:cs typeface="MS Pゴシック" charset="0"/>
              </a:rPr>
              <a:t>=47333</a:t>
            </a:r>
          </a:p>
        </p:txBody>
      </p:sp>
    </p:spTree>
    <p:extLst>
      <p:ext uri="{BB962C8B-B14F-4D97-AF65-F5344CB8AC3E}">
        <p14:creationId xmlns:p14="http://schemas.microsoft.com/office/powerpoint/2010/main" val="1873038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elsingin Yliopisto">
  <a:themeElements>
    <a:clrScheme name="HY (mltt)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FCA311"/>
      </a:accent1>
      <a:accent2>
        <a:srgbClr val="1E1C77"/>
      </a:accent2>
      <a:accent3>
        <a:srgbClr val="8C8A87"/>
      </a:accent3>
      <a:accent4>
        <a:srgbClr val="256EC7"/>
      </a:accent4>
      <a:accent5>
        <a:srgbClr val="E5053A"/>
      </a:accent5>
      <a:accent6>
        <a:srgbClr val="FCD116"/>
      </a:accent6>
      <a:hlink>
        <a:srgbClr val="FCA311"/>
      </a:hlink>
      <a:folHlink>
        <a:srgbClr val="8C8A87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HY (konserni)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8C8A87"/>
      </a:accent1>
      <a:accent2>
        <a:srgbClr val="1E1C77"/>
      </a:accent2>
      <a:accent3>
        <a:srgbClr val="FCA311"/>
      </a:accent3>
      <a:accent4>
        <a:srgbClr val="256EC7"/>
      </a:accent4>
      <a:accent5>
        <a:srgbClr val="E5053A"/>
      </a:accent5>
      <a:accent6>
        <a:srgbClr val="FCD116"/>
      </a:accent6>
      <a:hlink>
        <a:srgbClr val="FCA311"/>
      </a:hlink>
      <a:folHlink>
        <a:srgbClr val="8C8A87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HY (konserni)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8C8A87"/>
      </a:accent1>
      <a:accent2>
        <a:srgbClr val="1E1C77"/>
      </a:accent2>
      <a:accent3>
        <a:srgbClr val="FCA311"/>
      </a:accent3>
      <a:accent4>
        <a:srgbClr val="256EC7"/>
      </a:accent4>
      <a:accent5>
        <a:srgbClr val="E5053A"/>
      </a:accent5>
      <a:accent6>
        <a:srgbClr val="FCD116"/>
      </a:accent6>
      <a:hlink>
        <a:srgbClr val="FCA311"/>
      </a:hlink>
      <a:folHlink>
        <a:srgbClr val="8C8A87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16446</TotalTime>
  <Words>806</Words>
  <Application>Microsoft Macintosh PowerPoint</Application>
  <PresentationFormat>On-screen Show (4:3)</PresentationFormat>
  <Paragraphs>165</Paragraphs>
  <Slides>23</Slides>
  <Notes>3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Helsingin Yliopisto</vt:lpstr>
      <vt:lpstr>Microsoft Equation</vt:lpstr>
      <vt:lpstr>Dark energy: the greatest mystery  of the universe</vt:lpstr>
      <vt:lpstr>Physics Nobel prize 2011</vt:lpstr>
      <vt:lpstr>From brightness to darkness</vt:lpstr>
      <vt:lpstr>Type Ia supernova</vt:lpstr>
      <vt:lpstr>Type Ia supernova</vt:lpstr>
      <vt:lpstr>From astrophysics to cosmology</vt:lpstr>
      <vt:lpstr>PowerPoint Presentation</vt:lpstr>
      <vt:lpstr>PowerPoint Presentation</vt:lpstr>
      <vt:lpstr>PowerPoint Presentation</vt:lpstr>
      <vt:lpstr>PowerPoint Presentation</vt:lpstr>
      <vt:lpstr>Assumptions</vt:lpstr>
      <vt:lpstr>The Friedmann-Lemaître- Robertson-Walker model</vt:lpstr>
      <vt:lpstr>Dark energy</vt:lpstr>
      <vt:lpstr>Vacuum energy</vt:lpstr>
      <vt:lpstr>Problems with vacuum energy</vt:lpstr>
      <vt:lpstr>The smallness problem</vt:lpstr>
      <vt:lpstr>The coincidence problem</vt:lpstr>
      <vt:lpstr>Models of dark energy</vt:lpstr>
      <vt:lpstr>Three alternatives</vt:lpstr>
      <vt:lpstr>Modified gravity</vt:lpstr>
      <vt:lpstr>Effect of structures</vt:lpstr>
      <vt:lpstr>Questions remain</vt:lpstr>
      <vt:lpstr>On the history and future of gravity</vt:lpstr>
    </vt:vector>
  </TitlesOfParts>
  <Manager>Taivas</Manager>
  <Company>grow.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Helsingin Yliopisto</dc:title>
  <dc:subject>Matemaattis-luonnontieteellinen tiedekunta</dc:subject>
  <dc:creator>mika kontio / grow.</dc:creator>
  <cp:lastModifiedBy/>
  <cp:revision>180</cp:revision>
  <dcterms:created xsi:type="dcterms:W3CDTF">2009-11-18T13:00:22Z</dcterms:created>
  <dcterms:modified xsi:type="dcterms:W3CDTF">2011-10-31T19:54:30Z</dcterms:modified>
</cp:coreProperties>
</file>