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06" r:id="rId1"/>
  </p:sldMasterIdLst>
  <p:sldIdLst>
    <p:sldId id="256" r:id="rId2"/>
    <p:sldId id="398" r:id="rId3"/>
    <p:sldId id="399" r:id="rId4"/>
    <p:sldId id="257" r:id="rId5"/>
    <p:sldId id="403" r:id="rId6"/>
    <p:sldId id="404" r:id="rId7"/>
    <p:sldId id="400" r:id="rId8"/>
    <p:sldId id="405" r:id="rId9"/>
    <p:sldId id="332" r:id="rId10"/>
    <p:sldId id="40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/>
    <p:restoredTop sz="94693"/>
  </p:normalViewPr>
  <p:slideViewPr>
    <p:cSldViewPr snapToGrid="0" snapToObjects="1">
      <p:cViewPr varScale="1">
        <p:scale>
          <a:sx n="87" d="100"/>
          <a:sy n="87" d="100"/>
        </p:scale>
        <p:origin x="9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6368-B0ED-2E4C-93B5-9C6376E33306}" type="datetimeFigureOut">
              <a:rPr lang="ru-RU" smtClean="0"/>
              <a:t>10.06.21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5FD8999-E32A-B348-B7E4-2DEC697B8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984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6368-B0ED-2E4C-93B5-9C6376E33306}" type="datetimeFigureOut">
              <a:rPr lang="ru-RU" smtClean="0"/>
              <a:t>10.06.21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5FD8999-E32A-B348-B7E4-2DEC697B8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10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6368-B0ED-2E4C-93B5-9C6376E33306}" type="datetimeFigureOut">
              <a:rPr lang="ru-RU" smtClean="0"/>
              <a:t>10.06.21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5FD8999-E32A-B348-B7E4-2DEC697B8DD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535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6368-B0ED-2E4C-93B5-9C6376E33306}" type="datetimeFigureOut">
              <a:rPr lang="ru-RU" smtClean="0"/>
              <a:t>10.06.21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5FD8999-E32A-B348-B7E4-2DEC697B8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889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6368-B0ED-2E4C-93B5-9C6376E33306}" type="datetimeFigureOut">
              <a:rPr lang="ru-RU" smtClean="0"/>
              <a:t>10.06.21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5FD8999-E32A-B348-B7E4-2DEC697B8DD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749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6368-B0ED-2E4C-93B5-9C6376E33306}" type="datetimeFigureOut">
              <a:rPr lang="ru-RU" smtClean="0"/>
              <a:t>10.06.21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5FD8999-E32A-B348-B7E4-2DEC697B8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791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6368-B0ED-2E4C-93B5-9C6376E33306}" type="datetimeFigureOut">
              <a:rPr lang="ru-RU" smtClean="0"/>
              <a:t>10.06.21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8999-E32A-B348-B7E4-2DEC697B8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314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6368-B0ED-2E4C-93B5-9C6376E33306}" type="datetimeFigureOut">
              <a:rPr lang="ru-RU" smtClean="0"/>
              <a:t>10.06.21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8999-E32A-B348-B7E4-2DEC697B8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389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6368-B0ED-2E4C-93B5-9C6376E33306}" type="datetimeFigureOut">
              <a:rPr lang="ru-RU" smtClean="0"/>
              <a:t>10.06.21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8999-E32A-B348-B7E4-2DEC697B8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00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6368-B0ED-2E4C-93B5-9C6376E33306}" type="datetimeFigureOut">
              <a:rPr lang="ru-RU" smtClean="0"/>
              <a:t>10.06.21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5FD8999-E32A-B348-B7E4-2DEC697B8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736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6368-B0ED-2E4C-93B5-9C6376E33306}" type="datetimeFigureOut">
              <a:rPr lang="ru-RU" smtClean="0"/>
              <a:t>10.06.21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5FD8999-E32A-B348-B7E4-2DEC697B8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606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6368-B0ED-2E4C-93B5-9C6376E33306}" type="datetimeFigureOut">
              <a:rPr lang="ru-RU" smtClean="0"/>
              <a:t>10.06.21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5FD8999-E32A-B348-B7E4-2DEC697B8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401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6368-B0ED-2E4C-93B5-9C6376E33306}" type="datetimeFigureOut">
              <a:rPr lang="ru-RU" smtClean="0"/>
              <a:t>10.06.21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8999-E32A-B348-B7E4-2DEC697B8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49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6368-B0ED-2E4C-93B5-9C6376E33306}" type="datetimeFigureOut">
              <a:rPr lang="ru-RU" smtClean="0"/>
              <a:t>10.06.21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8999-E32A-B348-B7E4-2DEC697B8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020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6368-B0ED-2E4C-93B5-9C6376E33306}" type="datetimeFigureOut">
              <a:rPr lang="ru-RU" smtClean="0"/>
              <a:t>10.06.21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8999-E32A-B348-B7E4-2DEC697B8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418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6368-B0ED-2E4C-93B5-9C6376E33306}" type="datetimeFigureOut">
              <a:rPr lang="ru-RU" smtClean="0"/>
              <a:t>10.06.21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5FD8999-E32A-B348-B7E4-2DEC697B8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54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6368-B0ED-2E4C-93B5-9C6376E33306}" type="datetimeFigureOut">
              <a:rPr lang="ru-RU" smtClean="0"/>
              <a:t>10.06.21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5FD8999-E32A-B348-B7E4-2DEC697B8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60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7" r:id="rId1"/>
    <p:sldLayoutId id="2147484708" r:id="rId2"/>
    <p:sldLayoutId id="2147484709" r:id="rId3"/>
    <p:sldLayoutId id="2147484710" r:id="rId4"/>
    <p:sldLayoutId id="2147484711" r:id="rId5"/>
    <p:sldLayoutId id="2147484712" r:id="rId6"/>
    <p:sldLayoutId id="2147484713" r:id="rId7"/>
    <p:sldLayoutId id="2147484714" r:id="rId8"/>
    <p:sldLayoutId id="2147484715" r:id="rId9"/>
    <p:sldLayoutId id="2147484716" r:id="rId10"/>
    <p:sldLayoutId id="2147484717" r:id="rId11"/>
    <p:sldLayoutId id="2147484718" r:id="rId12"/>
    <p:sldLayoutId id="2147484719" r:id="rId13"/>
    <p:sldLayoutId id="2147484720" r:id="rId14"/>
    <p:sldLayoutId id="2147484721" r:id="rId15"/>
    <p:sldLayoutId id="2147484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hyperlink" Target="mailto:olesya.khanina@gmail.com" TargetMode="External"/><Relationship Id="rId7" Type="http://schemas.openxmlformats.org/officeDocument/2006/relationships/image" Target="../media/image4.png"/><Relationship Id="rId2" Type="http://schemas.openxmlformats.org/officeDocument/2006/relationships/hyperlink" Target="mailto:olesya.khanina@helsinki.fi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tif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4EFEC-1F55-2941-868D-E9A70F891B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976284"/>
            <a:ext cx="9209497" cy="2801098"/>
          </a:xfrm>
        </p:spPr>
        <p:txBody>
          <a:bodyPr>
            <a:noAutofit/>
          </a:bodyPr>
          <a:lstStyle/>
          <a:p>
            <a:r>
              <a:rPr lang="en-US" sz="4100" dirty="0"/>
              <a:t>Historical linguistics, sociolinguistics, and linguistic geography:</a:t>
            </a:r>
            <a:br>
              <a:rPr lang="en-US" sz="4100" dirty="0"/>
            </a:br>
            <a:r>
              <a:rPr lang="en-US" sz="4100" dirty="0"/>
              <a:t>language evolution at the Siberian North</a:t>
            </a:r>
            <a:r>
              <a:rPr lang="ru-RU" sz="4100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0FC1A6-9456-AC4E-AA75-50925244D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9430722" cy="1944434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Olesya </a:t>
            </a:r>
            <a:r>
              <a:rPr lang="en-US" dirty="0" err="1"/>
              <a:t>Khanina</a:t>
            </a:r>
            <a:endParaRPr lang="en-US" dirty="0"/>
          </a:p>
          <a:p>
            <a:r>
              <a:rPr lang="en-US" dirty="0"/>
              <a:t>University of Helsinki &amp; Finno-Ugrian Society &amp; Institute of Linguistics RAS</a:t>
            </a:r>
          </a:p>
          <a:p>
            <a:r>
              <a:rPr lang="en-US" dirty="0">
                <a:hlinkClick r:id="rId2"/>
              </a:rPr>
              <a:t>olesya.khanina@helsinki.fi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olesya.khanina@gmail.com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FE42D5-F880-004F-B74F-306FD87FC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0885" y="458679"/>
            <a:ext cx="1837825" cy="371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40E262-EE34-AC4F-80A7-A1CDFC444C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0642" y="359656"/>
            <a:ext cx="3373401" cy="5692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F5424A-2AB1-AA48-8736-7512AFECB9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1493" y="374028"/>
            <a:ext cx="3226136" cy="45586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C68E2F4-F0E3-504E-B218-E3AD7F9387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56952" y="233834"/>
            <a:ext cx="841528" cy="89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71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B266A-98FC-864B-826F-75DF0F6D9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Collaborators</a:t>
            </a:r>
            <a:r>
              <a:rPr lang="fi-FI" dirty="0"/>
              <a:t>, </a:t>
            </a:r>
            <a:r>
              <a:rPr lang="fi-FI" dirty="0" err="1"/>
              <a:t>funding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2F019-6E8F-F643-8F54-5F46F4D31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1622323"/>
            <a:ext cx="9342233" cy="5058696"/>
          </a:xfrm>
        </p:spPr>
        <p:txBody>
          <a:bodyPr>
            <a:normAutofit fontScale="92500"/>
          </a:bodyPr>
          <a:lstStyle/>
          <a:p>
            <a:r>
              <a:rPr lang="fi-FI" dirty="0" err="1"/>
              <a:t>Olesya</a:t>
            </a:r>
            <a:r>
              <a:rPr lang="fi-FI" dirty="0"/>
              <a:t> Khanina (UH &amp; </a:t>
            </a:r>
            <a:r>
              <a:rPr lang="fi-FI" dirty="0" err="1"/>
              <a:t>Moscow</a:t>
            </a:r>
            <a:r>
              <a:rPr lang="fi-FI" dirty="0"/>
              <a:t>): </a:t>
            </a:r>
            <a:r>
              <a:rPr lang="fi-FI" dirty="0" err="1"/>
              <a:t>sociolinguistics</a:t>
            </a:r>
            <a:r>
              <a:rPr lang="fi-FI" dirty="0"/>
              <a:t>, </a:t>
            </a:r>
            <a:r>
              <a:rPr lang="fi-FI" dirty="0" err="1"/>
              <a:t>typology</a:t>
            </a:r>
            <a:r>
              <a:rPr lang="fi-FI" dirty="0"/>
              <a:t>, </a:t>
            </a:r>
            <a:r>
              <a:rPr lang="fi-FI" dirty="0" err="1"/>
              <a:t>Forest</a:t>
            </a:r>
            <a:r>
              <a:rPr lang="fi-FI" dirty="0"/>
              <a:t> Enets, Tundra Enets</a:t>
            </a:r>
          </a:p>
          <a:p>
            <a:r>
              <a:rPr lang="fi-FI" dirty="0"/>
              <a:t>Valentin </a:t>
            </a:r>
            <a:r>
              <a:rPr lang="fi-FI" dirty="0" err="1"/>
              <a:t>Gusev</a:t>
            </a:r>
            <a:r>
              <a:rPr lang="fi-FI" dirty="0"/>
              <a:t> (Hamburg &amp; </a:t>
            </a:r>
            <a:r>
              <a:rPr lang="fi-FI" dirty="0" err="1"/>
              <a:t>Moscow</a:t>
            </a:r>
            <a:r>
              <a:rPr lang="fi-FI" dirty="0"/>
              <a:t> &amp; UH): </a:t>
            </a:r>
            <a:r>
              <a:rPr lang="fi-FI" dirty="0" err="1"/>
              <a:t>historical</a:t>
            </a:r>
            <a:r>
              <a:rPr lang="fi-FI" dirty="0"/>
              <a:t> </a:t>
            </a:r>
            <a:r>
              <a:rPr lang="fi-FI" dirty="0" err="1"/>
              <a:t>linguistics</a:t>
            </a:r>
            <a:r>
              <a:rPr lang="fi-FI" dirty="0"/>
              <a:t>, </a:t>
            </a:r>
            <a:r>
              <a:rPr lang="fi-FI" dirty="0" err="1"/>
              <a:t>typology</a:t>
            </a:r>
            <a:r>
              <a:rPr lang="fi-FI" dirty="0"/>
              <a:t>, Nganasan, </a:t>
            </a:r>
            <a:r>
              <a:rPr lang="fi-FI" dirty="0" err="1"/>
              <a:t>non-Samoyedic</a:t>
            </a:r>
            <a:r>
              <a:rPr lang="fi-FI" dirty="0"/>
              <a:t> </a:t>
            </a:r>
            <a:r>
              <a:rPr lang="fi-FI" dirty="0" err="1"/>
              <a:t>languages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area</a:t>
            </a:r>
            <a:endParaRPr lang="fi-FI" dirty="0"/>
          </a:p>
          <a:p>
            <a:r>
              <a:rPr lang="fi-FI" dirty="0"/>
              <a:t>Maria </a:t>
            </a:r>
            <a:r>
              <a:rPr lang="fi-FI" dirty="0" err="1"/>
              <a:t>Amelina</a:t>
            </a:r>
            <a:r>
              <a:rPr lang="fi-FI" dirty="0">
                <a:sym typeface="Wingdings" pitchFamily="2" charset="2"/>
              </a:rPr>
              <a:t> (</a:t>
            </a:r>
            <a:r>
              <a:rPr lang="fi-FI" dirty="0" err="1">
                <a:sym typeface="Wingdings" pitchFamily="2" charset="2"/>
              </a:rPr>
              <a:t>Moscow</a:t>
            </a:r>
            <a:r>
              <a:rPr lang="fi-FI" dirty="0">
                <a:sym typeface="Wingdings" pitchFamily="2" charset="2"/>
              </a:rPr>
              <a:t>): Tundra </a:t>
            </a:r>
            <a:r>
              <a:rPr lang="fi-FI" dirty="0" err="1">
                <a:sym typeface="Wingdings" pitchFamily="2" charset="2"/>
              </a:rPr>
              <a:t>Nenets</a:t>
            </a:r>
            <a:endParaRPr lang="fi-FI" dirty="0"/>
          </a:p>
          <a:p>
            <a:r>
              <a:rPr lang="fi-FI" dirty="0" err="1"/>
              <a:t>Yuri</a:t>
            </a:r>
            <a:r>
              <a:rPr lang="fi-FI" dirty="0"/>
              <a:t> </a:t>
            </a:r>
            <a:r>
              <a:rPr lang="fi-FI" dirty="0" err="1"/>
              <a:t>Koryakov</a:t>
            </a:r>
            <a:r>
              <a:rPr lang="fi-FI" dirty="0"/>
              <a:t> (</a:t>
            </a:r>
            <a:r>
              <a:rPr lang="fi-FI" dirty="0" err="1"/>
              <a:t>Moscow</a:t>
            </a:r>
            <a:r>
              <a:rPr lang="fi-FI" dirty="0"/>
              <a:t> &amp; UH): </a:t>
            </a:r>
            <a:r>
              <a:rPr lang="en-US" dirty="0"/>
              <a:t>linguistic geography</a:t>
            </a:r>
          </a:p>
          <a:p>
            <a:r>
              <a:rPr lang="en-US" dirty="0" err="1"/>
              <a:t>Kaj</a:t>
            </a:r>
            <a:r>
              <a:rPr lang="en-US" dirty="0"/>
              <a:t> </a:t>
            </a:r>
            <a:r>
              <a:rPr lang="en-US" dirty="0" err="1"/>
              <a:t>Syrjänen</a:t>
            </a:r>
            <a:r>
              <a:rPr lang="en-US" dirty="0"/>
              <a:t> (Tampere &amp; Turku): computational approaches</a:t>
            </a:r>
          </a:p>
          <a:p>
            <a:r>
              <a:rPr lang="en-US" dirty="0"/>
              <a:t>Research Center for Cultural and Biological Diversity (University of Turku, University of Tartu) - BEDLAN, URKO, SUGRIGE: computational approaches, geospatial modelling, genetics</a:t>
            </a:r>
          </a:p>
          <a:p>
            <a:r>
              <a:rPr lang="en-US" dirty="0"/>
              <a:t>Irina </a:t>
            </a:r>
            <a:r>
              <a:rPr lang="en-US" dirty="0" err="1"/>
              <a:t>Pugach</a:t>
            </a:r>
            <a:r>
              <a:rPr lang="en-US" dirty="0"/>
              <a:t> &amp; Brigitte </a:t>
            </a:r>
            <a:r>
              <a:rPr lang="en-US" dirty="0" err="1"/>
              <a:t>Pakendorf</a:t>
            </a:r>
            <a:r>
              <a:rPr lang="en-US" dirty="0"/>
              <a:t> (Leipzig &amp; Lyon): genetics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2017-2021: Russian Science Foundation at the Institute of Linguistics (Moscow),</a:t>
            </a:r>
          </a:p>
          <a:p>
            <a:pPr marL="0" indent="0">
              <a:buNone/>
            </a:pPr>
            <a:r>
              <a:rPr lang="en-US" dirty="0"/>
              <a:t>2020-2021: </a:t>
            </a:r>
            <a:r>
              <a:rPr lang="en-US" dirty="0" err="1"/>
              <a:t>Kordelin</a:t>
            </a:r>
            <a:r>
              <a:rPr lang="en-US" dirty="0"/>
              <a:t> foundation at the Finno-Ugrian Society (Helsinki),</a:t>
            </a:r>
          </a:p>
          <a:p>
            <a:pPr marL="0" indent="0">
              <a:buNone/>
            </a:pPr>
            <a:r>
              <a:rPr lang="en-US" dirty="0"/>
              <a:t>2021-2025: Kone foundation at the University of Helsinki.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4910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1A4C6-4542-3143-8183-FFEA59DD9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Outline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423FC-44DA-3F41-808D-7BF91CBF0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200" dirty="0" err="1"/>
              <a:t>Aims</a:t>
            </a:r>
            <a:r>
              <a:rPr lang="fi-FI" sz="2200" dirty="0"/>
              <a:t> of my </a:t>
            </a:r>
            <a:r>
              <a:rPr lang="fi-FI" sz="2200" dirty="0" err="1"/>
              <a:t>research</a:t>
            </a:r>
            <a:endParaRPr lang="fi-FI" sz="2200" dirty="0"/>
          </a:p>
          <a:p>
            <a:pPr lvl="1"/>
            <a:r>
              <a:rPr lang="fi-FI" sz="1800" dirty="0" err="1"/>
              <a:t>Incl</a:t>
            </a:r>
            <a:r>
              <a:rPr lang="fi-FI" sz="1800" dirty="0"/>
              <a:t>. 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/>
              <a:t>theoretical</a:t>
            </a:r>
            <a:r>
              <a:rPr lang="fi-FI" sz="1800" dirty="0"/>
              <a:t> </a:t>
            </a:r>
            <a:r>
              <a:rPr lang="fi-FI" sz="1800" dirty="0" err="1"/>
              <a:t>framework</a:t>
            </a:r>
            <a:endParaRPr lang="fi-FI" sz="1800" dirty="0"/>
          </a:p>
          <a:p>
            <a:r>
              <a:rPr lang="fi-FI" sz="2200" dirty="0"/>
              <a:t>My </a:t>
            </a:r>
            <a:r>
              <a:rPr lang="fi-FI" sz="2200" dirty="0" err="1"/>
              <a:t>approaches</a:t>
            </a:r>
            <a:r>
              <a:rPr lang="fi-FI" sz="2200" dirty="0"/>
              <a:t>: data &amp; </a:t>
            </a:r>
            <a:r>
              <a:rPr lang="fi-FI" sz="2200" dirty="0" err="1"/>
              <a:t>methods</a:t>
            </a:r>
            <a:endParaRPr lang="fi-FI" sz="2200" dirty="0"/>
          </a:p>
          <a:p>
            <a:r>
              <a:rPr lang="fi-FI" sz="2200" dirty="0" err="1"/>
              <a:t>Collaborators</a:t>
            </a:r>
            <a:r>
              <a:rPr lang="fi-FI" sz="2200" dirty="0"/>
              <a:t>, </a:t>
            </a:r>
            <a:r>
              <a:rPr lang="fi-FI" sz="2200" dirty="0" err="1"/>
              <a:t>funding</a:t>
            </a:r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3369318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56CE2-2A1F-734E-9095-9E3BE3ED6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Aims</a:t>
            </a:r>
            <a:r>
              <a:rPr lang="fi-FI" dirty="0"/>
              <a:t> of my </a:t>
            </a:r>
            <a:r>
              <a:rPr lang="fi-FI" dirty="0" err="1"/>
              <a:t>research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488E8-B3C2-6F41-A436-0F3F51873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To reconstruct the details of evolution of Northern Samoyedic languages (the reaches of the Lower Yenisei river; 2000 years).</a:t>
            </a:r>
          </a:p>
          <a:p>
            <a:r>
              <a:rPr lang="en-US" sz="2200" dirty="0"/>
              <a:t>Northern Samoyedic &lt; Samoyedic &lt; Uralic</a:t>
            </a:r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3818703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5F159-ED83-7D4A-8AE9-899800C29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Introduction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area</a:t>
            </a:r>
            <a:r>
              <a:rPr lang="fi-FI" dirty="0"/>
              <a:t>: </a:t>
            </a:r>
            <a:r>
              <a:rPr lang="fi-FI" dirty="0" err="1"/>
              <a:t>Lower</a:t>
            </a:r>
            <a:r>
              <a:rPr lang="fi-FI" dirty="0"/>
              <a:t> </a:t>
            </a:r>
            <a:r>
              <a:rPr lang="fi-FI" dirty="0" err="1"/>
              <a:t>Yenisei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2A544-E2CC-FB43-AFEC-3B12D20BB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russia">
            <a:extLst>
              <a:ext uri="{FF2B5EF4-FFF2-40B4-BE49-F238E27FC236}">
                <a16:creationId xmlns:a16="http://schemas.microsoft.com/office/drawing/2014/main" id="{9100AC30-6868-8343-AA63-EE021F25E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8886" y="8914"/>
            <a:ext cx="10009597" cy="6849086"/>
          </a:xfrm>
          <a:prstGeom prst="rect">
            <a:avLst/>
          </a:prstGeom>
          <a:noFill/>
        </p:spPr>
      </p:pic>
      <p:sp>
        <p:nvSpPr>
          <p:cNvPr id="5" name="Овал 6">
            <a:extLst>
              <a:ext uri="{FF2B5EF4-FFF2-40B4-BE49-F238E27FC236}">
                <a16:creationId xmlns:a16="http://schemas.microsoft.com/office/drawing/2014/main" id="{020EFBFB-81CA-9944-95F3-24B1C5368B98}"/>
              </a:ext>
            </a:extLst>
          </p:cNvPr>
          <p:cNvSpPr/>
          <p:nvPr/>
        </p:nvSpPr>
        <p:spPr>
          <a:xfrm rot="4591883">
            <a:off x="6452755" y="2637056"/>
            <a:ext cx="991006" cy="5029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222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56CE2-2A1F-734E-9095-9E3BE3ED6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Aims</a:t>
            </a:r>
            <a:r>
              <a:rPr lang="fi-FI" dirty="0"/>
              <a:t> of my </a:t>
            </a:r>
            <a:r>
              <a:rPr lang="fi-FI" dirty="0" err="1"/>
              <a:t>research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488E8-B3C2-6F41-A436-0F3F51873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829817"/>
            <a:ext cx="8915400" cy="5028183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To reconstruct the details of evolution of Northern Samoyedic languages (the Lower Yenisei river; 2000 years).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4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Within a larger frame of interactions between </a:t>
            </a:r>
          </a:p>
          <a:p>
            <a:pPr marL="0" indent="0">
              <a:buNone/>
            </a:pPr>
            <a:r>
              <a:rPr lang="en-US" sz="2200" dirty="0"/>
              <a:t>all historic processes: genetic, geographic, social, and </a:t>
            </a:r>
            <a:r>
              <a:rPr lang="en-US" sz="2200" u="sng" dirty="0"/>
              <a:t>linguistic</a:t>
            </a:r>
            <a:r>
              <a:rPr lang="en-US" sz="2200" dirty="0"/>
              <a:t>.</a:t>
            </a:r>
            <a:endParaRPr lang="fi-FI" sz="2200" dirty="0"/>
          </a:p>
          <a:p>
            <a:pPr marL="0" indent="0">
              <a:buNone/>
            </a:pPr>
            <a:endParaRPr lang="en-US" sz="22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80E7446-A6AF-0A42-B5A7-C0D1D158CF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922832"/>
              </p:ext>
            </p:extLst>
          </p:nvPr>
        </p:nvGraphicFramePr>
        <p:xfrm>
          <a:off x="2589212" y="3151027"/>
          <a:ext cx="5543069" cy="1742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Picture" r:id="rId3" imgW="2578100" imgH="812800" progId="Word.Picture.8">
                  <p:embed/>
                </p:oleObj>
              </mc:Choice>
              <mc:Fallback>
                <p:oleObj name="Picture" r:id="rId3" imgW="2578100" imgH="812800" progId="Word.Picture.8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93DB2044-5436-C64C-AE7B-AB73F88F05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2" y="3151027"/>
                        <a:ext cx="5543069" cy="17427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7795BE4E-197B-DC4F-B502-5D66D8F48887}"/>
              </a:ext>
            </a:extLst>
          </p:cNvPr>
          <p:cNvSpPr/>
          <p:nvPr/>
        </p:nvSpPr>
        <p:spPr>
          <a:xfrm>
            <a:off x="2471225" y="3760839"/>
            <a:ext cx="2764453" cy="143059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EC8072-EDA6-9D4E-8A16-A870D9DE8A3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761" y="2521974"/>
            <a:ext cx="3010064" cy="336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53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8A037-6DE2-F244-8839-85D30C1CB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Theoretical</a:t>
            </a:r>
            <a:r>
              <a:rPr lang="fi-FI" dirty="0"/>
              <a:t> </a:t>
            </a:r>
            <a:r>
              <a:rPr lang="fi-FI" dirty="0" err="1"/>
              <a:t>framework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248D6-8C6E-5942-B4EE-3B81D520C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07574"/>
            <a:ext cx="9224246" cy="5029200"/>
          </a:xfrm>
        </p:spPr>
        <p:txBody>
          <a:bodyPr>
            <a:normAutofit/>
          </a:bodyPr>
          <a:lstStyle/>
          <a:p>
            <a:r>
              <a:rPr lang="fi-FI" dirty="0" err="1"/>
              <a:t>Historical</a:t>
            </a:r>
            <a:r>
              <a:rPr lang="fi-FI" dirty="0"/>
              <a:t> </a:t>
            </a:r>
            <a:r>
              <a:rPr lang="fi-FI" dirty="0" err="1"/>
              <a:t>linguistics</a:t>
            </a:r>
            <a:r>
              <a:rPr lang="fi-FI" dirty="0"/>
              <a:t>, </a:t>
            </a:r>
            <a:r>
              <a:rPr lang="fi-FI" dirty="0" err="1"/>
              <a:t>broadly</a:t>
            </a:r>
            <a:r>
              <a:rPr lang="fi-FI" dirty="0"/>
              <a:t> </a:t>
            </a:r>
            <a:r>
              <a:rPr lang="fi-FI" dirty="0" err="1"/>
              <a:t>understood</a:t>
            </a:r>
            <a:endParaRPr lang="fi-FI" dirty="0"/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Heggarty</a:t>
            </a:r>
            <a:r>
              <a:rPr lang="en-US" dirty="0"/>
              <a:t> 2015): </a:t>
            </a:r>
            <a:r>
              <a:rPr lang="ru-RU" dirty="0"/>
              <a:t>«</a:t>
            </a:r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determines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(</a:t>
            </a:r>
            <a:r>
              <a:rPr lang="fi-FI" dirty="0" err="1"/>
              <a:t>pre</a:t>
            </a:r>
            <a:r>
              <a:rPr lang="fi-FI" dirty="0"/>
              <a:t>)</a:t>
            </a:r>
            <a:r>
              <a:rPr lang="fi-FI" dirty="0" err="1"/>
              <a:t>histories</a:t>
            </a:r>
            <a:r>
              <a:rPr lang="fi-FI" dirty="0"/>
              <a:t> of </a:t>
            </a:r>
            <a:r>
              <a:rPr lang="fi-FI" dirty="0" err="1"/>
              <a:t>language</a:t>
            </a:r>
            <a:r>
              <a:rPr lang="fi-FI" dirty="0"/>
              <a:t> </a:t>
            </a:r>
            <a:r>
              <a:rPr lang="fi-FI" dirty="0" err="1"/>
              <a:t>lineages</a:t>
            </a:r>
            <a:r>
              <a:rPr lang="fi-FI" dirty="0"/>
              <a:t>, and </a:t>
            </a:r>
            <a:r>
              <a:rPr lang="fi-FI" dirty="0" err="1"/>
              <a:t>shapes</a:t>
            </a:r>
            <a:r>
              <a:rPr lang="fi-FI" dirty="0"/>
              <a:t> </a:t>
            </a:r>
            <a:r>
              <a:rPr lang="fi-FI" dirty="0" err="1"/>
              <a:t>how</a:t>
            </a:r>
            <a:r>
              <a:rPr lang="fi-FI" dirty="0"/>
              <a:t> </a:t>
            </a:r>
            <a:r>
              <a:rPr lang="fi-FI" dirty="0" err="1"/>
              <a:t>they</a:t>
            </a:r>
            <a:r>
              <a:rPr lang="fi-FI" dirty="0"/>
              <a:t> </a:t>
            </a:r>
            <a:r>
              <a:rPr lang="fi-FI" dirty="0" err="1"/>
              <a:t>relate</a:t>
            </a:r>
            <a:r>
              <a:rPr lang="fi-FI" dirty="0"/>
              <a:t> </a:t>
            </a:r>
            <a:r>
              <a:rPr lang="fi-FI" noProof="1"/>
              <a:t>to</a:t>
            </a:r>
            <a:r>
              <a:rPr lang="fi-FI" dirty="0"/>
              <a:t> </a:t>
            </a:r>
            <a:r>
              <a:rPr lang="fi-FI" dirty="0" err="1"/>
              <a:t>each</a:t>
            </a:r>
            <a:r>
              <a:rPr lang="fi-FI" dirty="0"/>
              <a:t> </a:t>
            </a:r>
            <a:r>
              <a:rPr lang="fi-FI" dirty="0" err="1"/>
              <a:t>other</a:t>
            </a:r>
            <a:r>
              <a:rPr lang="fi-FI" dirty="0"/>
              <a:t>, </a:t>
            </a:r>
            <a:r>
              <a:rPr lang="fi-FI" dirty="0" err="1"/>
              <a:t>are</a:t>
            </a:r>
            <a:r>
              <a:rPr lang="fi-FI" dirty="0"/>
              <a:t> just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real-world</a:t>
            </a:r>
            <a:r>
              <a:rPr lang="fi-FI" b="1" dirty="0"/>
              <a:t> </a:t>
            </a:r>
            <a:r>
              <a:rPr lang="fi-FI" b="1" dirty="0" err="1"/>
              <a:t>contexts</a:t>
            </a:r>
            <a:r>
              <a:rPr lang="fi-FI" b="1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impacted</a:t>
            </a:r>
            <a:r>
              <a:rPr lang="fi-FI" dirty="0"/>
              <a:t> </a:t>
            </a:r>
            <a:r>
              <a:rPr lang="fi-FI" dirty="0" err="1"/>
              <a:t>upon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populations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spoke</a:t>
            </a:r>
            <a:r>
              <a:rPr lang="fi-FI" dirty="0"/>
              <a:t> </a:t>
            </a:r>
            <a:r>
              <a:rPr lang="fi-FI" dirty="0" err="1"/>
              <a:t>them</a:t>
            </a:r>
            <a:r>
              <a:rPr lang="fi-FI" dirty="0"/>
              <a:t> &lt;…&gt;</a:t>
            </a:r>
            <a:r>
              <a:rPr lang="en-US" dirty="0"/>
              <a:t> </a:t>
            </a:r>
            <a:r>
              <a:rPr lang="fi-FI" dirty="0" err="1"/>
              <a:t>real-world</a:t>
            </a:r>
            <a:r>
              <a:rPr lang="fi-FI" dirty="0"/>
              <a:t> </a:t>
            </a:r>
            <a:r>
              <a:rPr lang="fi-FI" dirty="0" err="1"/>
              <a:t>contexts</a:t>
            </a:r>
            <a:r>
              <a:rPr lang="fi-FI" dirty="0"/>
              <a:t> </a:t>
            </a:r>
            <a:r>
              <a:rPr lang="fi-FI" dirty="0" err="1"/>
              <a:t>dictate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so</a:t>
            </a:r>
            <a:r>
              <a:rPr lang="fi-FI" dirty="0"/>
              <a:t> </a:t>
            </a:r>
            <a:r>
              <a:rPr lang="fi-FI" dirty="0" err="1"/>
              <a:t>much</a:t>
            </a:r>
            <a:r>
              <a:rPr lang="fi-FI" dirty="0"/>
              <a:t> </a:t>
            </a:r>
            <a:r>
              <a:rPr lang="fi-FI" dirty="0" err="1"/>
              <a:t>which</a:t>
            </a:r>
            <a:r>
              <a:rPr lang="fi-FI" dirty="0"/>
              <a:t> </a:t>
            </a:r>
            <a:r>
              <a:rPr lang="fi-FI" dirty="0" err="1"/>
              <a:t>particular</a:t>
            </a:r>
            <a:r>
              <a:rPr lang="fi-FI" dirty="0"/>
              <a:t> </a:t>
            </a:r>
            <a:r>
              <a:rPr lang="fi-FI" dirty="0" err="1"/>
              <a:t>changes</a:t>
            </a:r>
            <a:r>
              <a:rPr lang="fi-FI" dirty="0"/>
              <a:t> </a:t>
            </a:r>
            <a:r>
              <a:rPr lang="fi-FI" dirty="0" err="1"/>
              <a:t>occur</a:t>
            </a:r>
            <a:r>
              <a:rPr lang="fi-FI" dirty="0"/>
              <a:t>, </a:t>
            </a:r>
            <a:r>
              <a:rPr lang="fi-FI" dirty="0" err="1"/>
              <a:t>but</a:t>
            </a:r>
            <a:r>
              <a:rPr lang="fi-FI" dirty="0"/>
              <a:t> </a:t>
            </a:r>
            <a:r>
              <a:rPr lang="fi-FI" dirty="0" err="1"/>
              <a:t>which</a:t>
            </a:r>
            <a:r>
              <a:rPr lang="fi-FI" dirty="0"/>
              <a:t> </a:t>
            </a:r>
            <a:r>
              <a:rPr lang="fi-FI" b="1" dirty="0" err="1"/>
              <a:t>patterns</a:t>
            </a:r>
            <a:r>
              <a:rPr lang="fi-FI" b="1" dirty="0"/>
              <a:t> of </a:t>
            </a:r>
            <a:r>
              <a:rPr lang="fi-FI" b="1" dirty="0" err="1"/>
              <a:t>divergence</a:t>
            </a:r>
            <a:r>
              <a:rPr lang="fi-FI" b="1" dirty="0"/>
              <a:t> </a:t>
            </a:r>
            <a:r>
              <a:rPr lang="fi-FI" dirty="0" err="1"/>
              <a:t>may</a:t>
            </a:r>
            <a:r>
              <a:rPr lang="fi-FI" dirty="0"/>
              <a:t> </a:t>
            </a:r>
            <a:r>
              <a:rPr lang="fi-FI" dirty="0" err="1"/>
              <a:t>emerge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any</a:t>
            </a:r>
            <a:r>
              <a:rPr lang="fi-FI" dirty="0"/>
              <a:t> </a:t>
            </a:r>
            <a:r>
              <a:rPr lang="fi-FI" dirty="0" err="1"/>
              <a:t>changes</a:t>
            </a:r>
            <a:r>
              <a:rPr lang="ru-RU" dirty="0"/>
              <a:t>»</a:t>
            </a:r>
            <a:r>
              <a:rPr lang="en-US" dirty="0"/>
              <a:t>.</a:t>
            </a:r>
          </a:p>
          <a:p>
            <a:r>
              <a:rPr lang="fi-FI" dirty="0" err="1"/>
              <a:t>Diachronic</a:t>
            </a:r>
            <a:r>
              <a:rPr lang="fi-FI" dirty="0"/>
              <a:t> </a:t>
            </a:r>
            <a:r>
              <a:rPr lang="fi-FI" dirty="0" err="1"/>
              <a:t>typology</a:t>
            </a:r>
            <a:r>
              <a:rPr lang="fi-FI" dirty="0"/>
              <a:t>: </a:t>
            </a:r>
            <a:r>
              <a:rPr lang="fi-FI" dirty="0" err="1"/>
              <a:t>how</a:t>
            </a:r>
            <a:r>
              <a:rPr lang="fi-FI" dirty="0"/>
              <a:t> and </a:t>
            </a:r>
            <a:r>
              <a:rPr lang="fi-FI" dirty="0" err="1"/>
              <a:t>why</a:t>
            </a:r>
            <a:r>
              <a:rPr lang="fi-FI" dirty="0"/>
              <a:t> </a:t>
            </a:r>
            <a:r>
              <a:rPr lang="fi-FI" dirty="0" err="1"/>
              <a:t>languages</a:t>
            </a:r>
            <a:r>
              <a:rPr lang="fi-FI" dirty="0"/>
              <a:t> </a:t>
            </a:r>
            <a:r>
              <a:rPr lang="fi-FI" dirty="0" err="1"/>
              <a:t>diversify</a:t>
            </a:r>
            <a:r>
              <a:rPr lang="fi-FI" dirty="0"/>
              <a:t> and </a:t>
            </a:r>
            <a:r>
              <a:rPr lang="fi-FI" dirty="0" err="1"/>
              <a:t>spread</a:t>
            </a:r>
            <a:endParaRPr lang="fi-FI" dirty="0"/>
          </a:p>
          <a:p>
            <a:r>
              <a:rPr lang="en-US" dirty="0"/>
              <a:t>In particular, a complex interplay of horizontal and vertical transmission, centripetal and centrifugal forces in language evolution.</a:t>
            </a:r>
          </a:p>
          <a:p>
            <a:pPr lvl="1"/>
            <a:r>
              <a:rPr lang="en-US" dirty="0"/>
              <a:t>recent studies where attention paid both to linguistic and social factors: Evans 2018, 2019, François 2011, Rumsey 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0698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78A82-EE08-3D4A-8B5F-791CA0715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Approaches</a:t>
            </a:r>
            <a:r>
              <a:rPr lang="fi-FI" dirty="0"/>
              <a:t>: </a:t>
            </a:r>
            <a:r>
              <a:rPr lang="fi-FI" dirty="0" err="1"/>
              <a:t>linguistics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6F2C6-EFA3-1B43-AFA9-61AC6B7C6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1519083"/>
            <a:ext cx="9106259" cy="5088193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Historical linguistics: a study of Northern Samoyedic isoglosses, complemented by a study of 18-19</a:t>
            </a:r>
            <a:r>
              <a:rPr lang="en-US" baseline="30000" dirty="0"/>
              <a:t>th</a:t>
            </a:r>
            <a:r>
              <a:rPr lang="en-US" dirty="0"/>
              <a:t> cent. records of these languages, a study of substrate features</a:t>
            </a:r>
          </a:p>
          <a:p>
            <a:pPr lvl="1"/>
            <a:r>
              <a:rPr lang="en-US" dirty="0"/>
              <a:t>Data: field data, published grammars &amp; dictionaries, corpora, manuscripts from the 18</a:t>
            </a:r>
            <a:r>
              <a:rPr lang="en-US" baseline="30000" dirty="0"/>
              <a:t>th</a:t>
            </a:r>
            <a:r>
              <a:rPr lang="en-US" dirty="0"/>
              <a:t> (Miller) and the 19</a:t>
            </a:r>
            <a:r>
              <a:rPr lang="en-US" baseline="30000" dirty="0"/>
              <a:t>th</a:t>
            </a:r>
            <a:r>
              <a:rPr lang="en-US" dirty="0"/>
              <a:t> (</a:t>
            </a:r>
            <a:r>
              <a:rPr lang="en-US" dirty="0" err="1"/>
              <a:t>Castrén</a:t>
            </a:r>
            <a:r>
              <a:rPr lang="en-US" dirty="0"/>
              <a:t>) centuries, typological observations on what is common/rare, etc.</a:t>
            </a:r>
          </a:p>
          <a:p>
            <a:pPr>
              <a:buFont typeface="+mj-lt"/>
              <a:buAutoNum type="arabicPeriod"/>
            </a:pPr>
            <a:r>
              <a:rPr lang="en-US" dirty="0"/>
              <a:t>Linguistic geography: a study of geographic distribution and migrations, including geospatial modelling</a:t>
            </a:r>
          </a:p>
          <a:p>
            <a:pPr lvl="1"/>
            <a:r>
              <a:rPr lang="en-US" dirty="0"/>
              <a:t>Data: archival records, state censuses, travelers’ records, isoglosses from (1), unified comparative wordlists, etc.</a:t>
            </a:r>
            <a:endParaRPr lang="fi-FI" dirty="0"/>
          </a:p>
          <a:p>
            <a:pPr>
              <a:buFont typeface="+mj-lt"/>
              <a:buAutoNum type="arabicPeriod"/>
            </a:pPr>
            <a:r>
              <a:rPr lang="en-US" dirty="0"/>
              <a:t>Sociolinguistics: a retrospective study of multilingualism &amp; language ideologies (before the massive shift to Russian ca. 50 </a:t>
            </a:r>
            <a:r>
              <a:rPr lang="en-US" dirty="0" err="1"/>
              <a:t>y.a</a:t>
            </a:r>
            <a:r>
              <a:rPr lang="en-US"/>
              <a:t>.), </a:t>
            </a:r>
            <a:r>
              <a:rPr lang="en-US" dirty="0"/>
              <a:t>language shifts</a:t>
            </a:r>
          </a:p>
          <a:p>
            <a:pPr lvl="1"/>
            <a:r>
              <a:rPr lang="en-US" dirty="0"/>
              <a:t>Data: retrospective sociolinguistic interviews, state censuses, narratives collected in the early 20</a:t>
            </a:r>
            <a:r>
              <a:rPr lang="en-US" baseline="30000" dirty="0"/>
              <a:t>th</a:t>
            </a:r>
            <a:r>
              <a:rPr lang="en-US" dirty="0"/>
              <a:t> cent., ethnographic works, ethnonyms, etc.</a:t>
            </a:r>
          </a:p>
        </p:txBody>
      </p:sp>
    </p:spTree>
    <p:extLst>
      <p:ext uri="{BB962C8B-B14F-4D97-AF65-F5344CB8AC3E}">
        <p14:creationId xmlns:p14="http://schemas.microsoft.com/office/powerpoint/2010/main" val="1021738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78A82-EE08-3D4A-8B5F-791CA0715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Approaches</a:t>
            </a:r>
            <a:r>
              <a:rPr lang="fi-FI" dirty="0"/>
              <a:t>: </a:t>
            </a:r>
            <a:r>
              <a:rPr lang="fi-FI" dirty="0" err="1"/>
              <a:t>beyond</a:t>
            </a:r>
            <a:r>
              <a:rPr lang="fi-FI" dirty="0"/>
              <a:t> </a:t>
            </a:r>
            <a:r>
              <a:rPr lang="fi-FI" dirty="0" err="1"/>
              <a:t>linguistics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6F2C6-EFA3-1B43-AFA9-61AC6B7C6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1519083"/>
            <a:ext cx="9106259" cy="5088193"/>
          </a:xfrm>
        </p:spPr>
        <p:txBody>
          <a:bodyPr>
            <a:normAutofit/>
          </a:bodyPr>
          <a:lstStyle/>
          <a:p>
            <a:r>
              <a:rPr lang="en-US" dirty="0"/>
              <a:t>Genetics: population movements and replacements (e.g. </a:t>
            </a:r>
            <a:r>
              <a:rPr lang="fi-FI" dirty="0" err="1"/>
              <a:t>Pugach</a:t>
            </a:r>
            <a:r>
              <a:rPr lang="fi-FI" dirty="0"/>
              <a:t> et al. 2016, </a:t>
            </a:r>
            <a:r>
              <a:rPr lang="fi-FI" dirty="0" err="1"/>
              <a:t>Sikora</a:t>
            </a:r>
            <a:r>
              <a:rPr lang="fi-FI" dirty="0"/>
              <a:t> et al. 2019, </a:t>
            </a:r>
            <a:r>
              <a:rPr lang="fi-FI" dirty="0" err="1"/>
              <a:t>Tambets</a:t>
            </a:r>
            <a:r>
              <a:rPr lang="fi-FI" dirty="0"/>
              <a:t> et al. 2018, </a:t>
            </a:r>
            <a:r>
              <a:rPr lang="en-US" dirty="0" err="1"/>
              <a:t>Lamnidis</a:t>
            </a:r>
            <a:r>
              <a:rPr lang="en-US" dirty="0"/>
              <a:t> et al. 2018, </a:t>
            </a:r>
            <a:r>
              <a:rPr lang="en-US" dirty="0" err="1"/>
              <a:t>Flegontov</a:t>
            </a:r>
            <a:r>
              <a:rPr lang="en-US" dirty="0"/>
              <a:t> et al. 2016, 2019)</a:t>
            </a:r>
          </a:p>
          <a:p>
            <a:pPr lvl="1"/>
            <a:r>
              <a:rPr lang="en-US" dirty="0"/>
              <a:t>Data: modern DNA (quite extensive), ancient DNA (yet very limited)</a:t>
            </a:r>
          </a:p>
          <a:p>
            <a:r>
              <a:rPr lang="en-US" dirty="0"/>
              <a:t>Archeology: cultural artefacts</a:t>
            </a:r>
          </a:p>
          <a:p>
            <a:pPr lvl="1"/>
            <a:r>
              <a:rPr lang="en-US" dirty="0"/>
              <a:t>Data: very few sites yet discovered</a:t>
            </a:r>
          </a:p>
          <a:p>
            <a:r>
              <a:rPr lang="en-US" dirty="0"/>
              <a:t>Paleoecology: ecological changes that have conditioned population movements (climate, forestation, etc.)</a:t>
            </a:r>
          </a:p>
          <a:p>
            <a:r>
              <a:rPr lang="en-US" dirty="0"/>
              <a:t>Historical ethology: emergence and development of reindeer herding that conditioned a large part of migrations.</a:t>
            </a:r>
          </a:p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66594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1B6EC-9F31-CA44-A3D2-BD9D0029E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9333186" cy="1280890"/>
          </a:xfrm>
        </p:spPr>
        <p:txBody>
          <a:bodyPr/>
          <a:lstStyle/>
          <a:p>
            <a:r>
              <a:rPr lang="en-US" dirty="0"/>
              <a:t>Languages of the</a:t>
            </a:r>
            <a:r>
              <a:rPr lang="en-FI"/>
              <a:t> Lower </a:t>
            </a:r>
            <a:r>
              <a:rPr lang="en-FI" dirty="0"/>
              <a:t>Yenisei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BC903E-2840-ED4E-B5CD-4CB0CB8AEAC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728" y="1575882"/>
            <a:ext cx="4562272" cy="5282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978493-0A10-EC46-9D56-55B25B111EA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575882"/>
            <a:ext cx="4487694" cy="528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6686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{3D6CD615-EB96-D044-99BD-BF496C80A94C}tf10001069</Template>
  <TotalTime>9156</TotalTime>
  <Words>674</Words>
  <Application>Microsoft Macintosh PowerPoint</Application>
  <PresentationFormat>Widescreen</PresentationFormat>
  <Paragraphs>60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Century Gothic</vt:lpstr>
      <vt:lpstr>Wingdings</vt:lpstr>
      <vt:lpstr>Wingdings 3</vt:lpstr>
      <vt:lpstr>Wisp</vt:lpstr>
      <vt:lpstr>Picture</vt:lpstr>
      <vt:lpstr>Historical linguistics, sociolinguistics, and linguistic geography: language evolution at the Siberian North </vt:lpstr>
      <vt:lpstr>Outline</vt:lpstr>
      <vt:lpstr>Aims of my research</vt:lpstr>
      <vt:lpstr>Introduction to the area: Lower Yenisei</vt:lpstr>
      <vt:lpstr>Aims of my research</vt:lpstr>
      <vt:lpstr>Theoretical framework</vt:lpstr>
      <vt:lpstr>Approaches: linguistics</vt:lpstr>
      <vt:lpstr>Approaches: beyond linguistics</vt:lpstr>
      <vt:lpstr>Languages of the Lower Yenisei</vt:lpstr>
      <vt:lpstr>Collaborators, funding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rise of linguistic diversity at the Lower Yenisei (Siberia)</dc:title>
  <dc:creator>Microsoft Office User</dc:creator>
  <cp:lastModifiedBy>Microsoft Office User</cp:lastModifiedBy>
  <cp:revision>247</cp:revision>
  <dcterms:created xsi:type="dcterms:W3CDTF">2020-10-28T11:51:10Z</dcterms:created>
  <dcterms:modified xsi:type="dcterms:W3CDTF">2021-06-11T10:05:02Z</dcterms:modified>
</cp:coreProperties>
</file>