
<file path=[Content_Types].xml><?xml version="1.0" encoding="utf-8"?>
<Types xmlns="http://schemas.openxmlformats.org/package/2006/content-types">
  <Default Extension="png" ContentType="image/png"/>
  <Default Extension="mpg" ContentType="vide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8"/>
  </p:notesMasterIdLst>
  <p:handoutMasterIdLst>
    <p:handoutMasterId r:id="rId49"/>
  </p:handoutMasterIdLst>
  <p:sldIdLst>
    <p:sldId id="257" r:id="rId2"/>
    <p:sldId id="258" r:id="rId3"/>
    <p:sldId id="272" r:id="rId4"/>
    <p:sldId id="279" r:id="rId5"/>
    <p:sldId id="280" r:id="rId6"/>
    <p:sldId id="268" r:id="rId7"/>
    <p:sldId id="270" r:id="rId8"/>
    <p:sldId id="269" r:id="rId9"/>
    <p:sldId id="301" r:id="rId10"/>
    <p:sldId id="263" r:id="rId11"/>
    <p:sldId id="271" r:id="rId12"/>
    <p:sldId id="275" r:id="rId13"/>
    <p:sldId id="281" r:id="rId14"/>
    <p:sldId id="293" r:id="rId15"/>
    <p:sldId id="294" r:id="rId16"/>
    <p:sldId id="273" r:id="rId17"/>
    <p:sldId id="274" r:id="rId18"/>
    <p:sldId id="264" r:id="rId19"/>
    <p:sldId id="265" r:id="rId20"/>
    <p:sldId id="300" r:id="rId21"/>
    <p:sldId id="266" r:id="rId22"/>
    <p:sldId id="267" r:id="rId23"/>
    <p:sldId id="276" r:id="rId24"/>
    <p:sldId id="282" r:id="rId25"/>
    <p:sldId id="283" r:id="rId26"/>
    <p:sldId id="297" r:id="rId27"/>
    <p:sldId id="298" r:id="rId28"/>
    <p:sldId id="278" r:id="rId29"/>
    <p:sldId id="295" r:id="rId30"/>
    <p:sldId id="299" r:id="rId31"/>
    <p:sldId id="296" r:id="rId32"/>
    <p:sldId id="277" r:id="rId33"/>
    <p:sldId id="285" r:id="rId34"/>
    <p:sldId id="286" r:id="rId35"/>
    <p:sldId id="262" r:id="rId36"/>
    <p:sldId id="303" r:id="rId37"/>
    <p:sldId id="302" r:id="rId38"/>
    <p:sldId id="260" r:id="rId39"/>
    <p:sldId id="261" r:id="rId40"/>
    <p:sldId id="287" r:id="rId41"/>
    <p:sldId id="288" r:id="rId42"/>
    <p:sldId id="289" r:id="rId43"/>
    <p:sldId id="290" r:id="rId44"/>
    <p:sldId id="292" r:id="rId45"/>
    <p:sldId id="284" r:id="rId46"/>
    <p:sldId id="291" r:id="rId47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  <a:srgbClr val="BDB401"/>
    <a:srgbClr val="BB6D6D"/>
    <a:srgbClr val="078D07"/>
    <a:srgbClr val="FF2FF0"/>
    <a:srgbClr val="FF2525"/>
    <a:srgbClr val="2B6669"/>
    <a:srgbClr val="940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96" autoAdjust="0"/>
    <p:restoredTop sz="94660"/>
  </p:normalViewPr>
  <p:slideViewPr>
    <p:cSldViewPr>
      <p:cViewPr varScale="1">
        <p:scale>
          <a:sx n="88" d="100"/>
          <a:sy n="88" d="100"/>
        </p:scale>
        <p:origin x="9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Times New Roman" pitchFamily="18" charset="0"/>
              </a:defRPr>
            </a:lvl1pPr>
          </a:lstStyle>
          <a:p>
            <a:endParaRPr lang="sv-FI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</a:defRPr>
            </a:lvl1pPr>
          </a:lstStyle>
          <a:p>
            <a:endParaRPr lang="sv-FI" alt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Times New Roman" pitchFamily="18" charset="0"/>
              </a:defRPr>
            </a:lvl1pPr>
          </a:lstStyle>
          <a:p>
            <a:endParaRPr lang="sv-FI" alt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</a:defRPr>
            </a:lvl1pPr>
          </a:lstStyle>
          <a:p>
            <a:fld id="{CCE8DE84-FE54-40BB-9FFF-A39D56BC8D7E}" type="slidenum">
              <a:rPr lang="sv-FI" altLang="en-US"/>
              <a:pPr/>
              <a:t>‹#›</a:t>
            </a:fld>
            <a:endParaRPr lang="sv-FI" altLang="en-US"/>
          </a:p>
        </p:txBody>
      </p:sp>
    </p:spTree>
    <p:extLst>
      <p:ext uri="{BB962C8B-B14F-4D97-AF65-F5344CB8AC3E}">
        <p14:creationId xmlns:p14="http://schemas.microsoft.com/office/powerpoint/2010/main" val="3645204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Muokkaa tekstin perustyylejä napsauttamalla</a:t>
            </a:r>
          </a:p>
          <a:p>
            <a:pPr lvl="1"/>
            <a:r>
              <a:rPr lang="en-US" altLang="en-US" smtClean="0"/>
              <a:t>toinen taso</a:t>
            </a:r>
          </a:p>
          <a:p>
            <a:pPr lvl="2"/>
            <a:r>
              <a:rPr lang="en-US" altLang="en-US" smtClean="0"/>
              <a:t>kolmas taso</a:t>
            </a:r>
          </a:p>
          <a:p>
            <a:pPr lvl="3"/>
            <a:r>
              <a:rPr lang="en-US" altLang="en-US" smtClean="0"/>
              <a:t>neljäs taso</a:t>
            </a:r>
          </a:p>
          <a:p>
            <a:pPr lvl="4"/>
            <a:r>
              <a:rPr lang="en-US" altLang="en-US" smtClean="0"/>
              <a:t>viides taso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</a:defRPr>
            </a:lvl1pPr>
          </a:lstStyle>
          <a:p>
            <a:fld id="{88385710-D1D9-41D3-983C-1B08AA1AE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4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E8C65-D536-475E-87CC-4C72633A036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929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938958-8D0D-4EAC-AD22-78538D7BFD5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146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02FC0-7A03-40EB-8E1A-5742846C54A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793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F5618-C645-4E83-9E77-616EF025245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773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2FFA8-B367-41A7-A8E7-A17D71CE0B7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582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CBC81-EEED-4AB6-9960-47F2AB4BD72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237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D551E-9F91-4E33-80B5-2AD64AC445B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708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EEB34-F4FC-4FFE-88D3-55A991B908C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504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9C70C-6D44-4D55-B201-1296FDBFF2E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047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D3E24-7D5C-449F-B2BB-6595F64FCE2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394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B9E57-DEDF-4A8B-BFC4-D9FE806B216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F3E42-93DD-4182-8E1C-DA604A3D6D3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6126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5477C-1EA9-401D-A669-B20F7139E7D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871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57111-0318-4AA9-9DAC-2F973F72171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356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3CBC8-DA23-4B40-8A3B-8ECF57996AC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828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F853B-E76F-4BE4-8FBA-E67BB69F858E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508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9B2EF-1AA2-4D00-BFE3-C634A9322622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139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E6BAF-1442-4315-BB81-BCC85DD111B3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33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3436D-69F6-403B-8296-D674A41865C5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30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D7114-744A-4BBE-BD79-68590792F0A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3400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E9541-F0F4-482F-B3C3-6E09D82AC1AA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9270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ADAB2-CBC7-41C3-BC67-B5A144BB7FC5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8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46BC0-07C0-4004-8009-10A7A5E09D5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8444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EA5CB-5950-4578-93B2-83545A306BF1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0773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3C0F2-76EF-422C-A2B9-66D294A126ED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6715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717EC-1718-4F03-9368-F2173DCDDA4E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0522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A72BA-0FC1-4FCC-AC30-C7CDF454D687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Fel: ickespecifikt uttalande, massa Equations... med dålig resolution, inte klart vad som är viktigt</a:t>
            </a:r>
          </a:p>
        </p:txBody>
      </p:sp>
    </p:spTree>
    <p:extLst>
      <p:ext uri="{BB962C8B-B14F-4D97-AF65-F5344CB8AC3E}">
        <p14:creationId xmlns:p14="http://schemas.microsoft.com/office/powerpoint/2010/main" val="13827169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BDE7-605A-40E9-8E65-9E249E09221B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3470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CDE89-294B-4E45-8EAF-5539F05D1E8D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1723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0A6EB-7265-42E0-80DF-830B693DB733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0507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33133-2762-4B3C-8334-C4CD54015AE1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4035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EB558-454A-4E06-BD6E-47EC11B068E8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4682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53588-1DF2-4ADF-A870-46F74785EBE0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64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B3747-E78E-4A4D-8C0C-D6F756B9C1E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202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8A855-0A5A-4917-B941-E570A68DCBC5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9288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6FAA9-0EC3-4187-90F7-CF67AE63DE06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157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6C9C4-A996-42DA-8B86-B5AE78315A86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653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300D5-F98D-418E-B12D-AF7C7185480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228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C4865-8677-4A7A-AC82-8834C251F8A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062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D7D8E-83F2-4A31-89D5-2C7371A7A5F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668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3C0CE-E8B7-4A3F-AE01-184F017FA37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421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C1EE9-0CEB-4B4C-9B3B-EBC68152555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44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xkansi_tk_matema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2098675"/>
            <a:ext cx="541020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Muokkaa otsikon perustyyliä napsauttamalla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68700"/>
            <a:ext cx="5410200" cy="13843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Muokkaa alaotsikon perustyyliä napsauttamalla</a:t>
            </a:r>
          </a:p>
        </p:txBody>
      </p:sp>
      <p:pic>
        <p:nvPicPr>
          <p:cNvPr id="18440" name="Picture 8" descr="hip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64135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Text Box 9"/>
          <p:cNvSpPr txBox="1">
            <a:spLocks noChangeArrowheads="1"/>
          </p:cNvSpPr>
          <p:nvPr userDrawn="1"/>
        </p:nvSpPr>
        <p:spPr bwMode="auto">
          <a:xfrm>
            <a:off x="179388" y="6613525"/>
            <a:ext cx="4105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altLang="en-US" sz="1000"/>
              <a:t>Kai Nordlund, Department of physics, University of Helsinki</a:t>
            </a:r>
            <a:endParaRPr lang="en-US" altLang="en-US" sz="1000"/>
          </a:p>
        </p:txBody>
      </p:sp>
      <p:sp>
        <p:nvSpPr>
          <p:cNvPr id="18442" name="Text Box 10"/>
          <p:cNvSpPr txBox="1">
            <a:spLocks noChangeArrowheads="1"/>
          </p:cNvSpPr>
          <p:nvPr userDrawn="1"/>
        </p:nvSpPr>
        <p:spPr bwMode="auto">
          <a:xfrm>
            <a:off x="8101013" y="6613525"/>
            <a:ext cx="86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fld id="{A8AD99FA-3981-4A44-8FB3-D10534F873F2}" type="slidenum">
              <a:rPr lang="en-US" altLang="en-US" sz="1000"/>
              <a:pPr algn="r"/>
              <a:t>‹#›</a:t>
            </a:fld>
            <a:endParaRPr lang="en-US" altLang="en-US" sz="10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8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60350"/>
            <a:ext cx="1841500" cy="6292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6375" y="260350"/>
            <a:ext cx="5375275" cy="6292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0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1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535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052513"/>
            <a:ext cx="3429000" cy="550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052513"/>
            <a:ext cx="3429000" cy="550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7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8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5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33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88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60350"/>
            <a:ext cx="7369175" cy="576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FI" altLang="en-US" smtClean="0"/>
              <a:t>Muokkaa otsikon perustyyliä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052513"/>
            <a:ext cx="7010400" cy="550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FI" altLang="en-US" smtClean="0"/>
              <a:t>Perustyyli 1</a:t>
            </a:r>
          </a:p>
          <a:p>
            <a:pPr lvl="0"/>
            <a:r>
              <a:rPr lang="sv-FI" altLang="en-US" smtClean="0"/>
              <a:t>Muokkaa tekstin perustyylejä napsauttamalla</a:t>
            </a:r>
          </a:p>
          <a:p>
            <a:pPr lvl="1"/>
            <a:r>
              <a:rPr lang="sv-FI" altLang="en-US" smtClean="0"/>
              <a:t>toinen taso</a:t>
            </a:r>
          </a:p>
          <a:p>
            <a:pPr lvl="2"/>
            <a:r>
              <a:rPr lang="sv-FI" altLang="en-US" smtClean="0"/>
              <a:t>kolmas taso</a:t>
            </a:r>
          </a:p>
          <a:p>
            <a:pPr lvl="3"/>
            <a:r>
              <a:rPr lang="sv-FI" altLang="en-US" smtClean="0"/>
              <a:t>neljäs taso</a:t>
            </a:r>
          </a:p>
          <a:p>
            <a:pPr lvl="4"/>
            <a:r>
              <a:rPr lang="sv-FI" altLang="en-US" smtClean="0"/>
              <a:t>viides taso</a:t>
            </a:r>
          </a:p>
        </p:txBody>
      </p:sp>
      <p:pic>
        <p:nvPicPr>
          <p:cNvPr id="17412" name="Picture 4" descr="rgb-vaaka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77838"/>
            <a:ext cx="72390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101013" y="6613525"/>
            <a:ext cx="86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fld id="{058347E0-19F1-4B78-934A-74C850601293}" type="slidenum">
              <a:rPr lang="en-US" altLang="en-US" sz="1000"/>
              <a:pPr algn="r"/>
              <a:t>‹#›</a:t>
            </a:fld>
            <a:endParaRPr lang="en-US" altLang="en-US" sz="1000"/>
          </a:p>
        </p:txBody>
      </p:sp>
      <p:sp>
        <p:nvSpPr>
          <p:cNvPr id="17417" name="Text Box 9"/>
          <p:cNvSpPr txBox="1">
            <a:spLocks noChangeArrowheads="1"/>
          </p:cNvSpPr>
          <p:nvPr userDrawn="1"/>
        </p:nvSpPr>
        <p:spPr bwMode="auto">
          <a:xfrm>
            <a:off x="0" y="6613525"/>
            <a:ext cx="4105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altLang="en-US" sz="1000"/>
              <a:t>Kai Nordlund, Department of Physics, University of Helsinki</a:t>
            </a:r>
            <a:endParaRPr lang="en-US" altLang="en-US" sz="1000"/>
          </a:p>
        </p:txBody>
      </p:sp>
      <p:sp>
        <p:nvSpPr>
          <p:cNvPr id="17418" name="Text Box 10"/>
          <p:cNvSpPr txBox="1">
            <a:spLocks noChangeArrowheads="1"/>
          </p:cNvSpPr>
          <p:nvPr userDrawn="1"/>
        </p:nvSpPr>
        <p:spPr bwMode="auto">
          <a:xfrm>
            <a:off x="8101013" y="6613525"/>
            <a:ext cx="86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fld id="{98FF19E2-AFFA-439E-930B-3E9B935B94EA}" type="slidenum">
              <a:rPr lang="en-US" altLang="en-US" sz="1000"/>
              <a:pPr algn="r"/>
              <a:t>‹#›</a:t>
            </a:fld>
            <a:endParaRPr lang="en-US" altLang="en-US" sz="1000"/>
          </a:p>
        </p:txBody>
      </p:sp>
      <p:pic>
        <p:nvPicPr>
          <p:cNvPr id="17420" name="Picture 12" descr="hiplogo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64135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835150" y="981075"/>
            <a:ext cx="69389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2575" indent="-282575">
              <a:lnSpc>
                <a:spcPts val="3000"/>
              </a:lnSpc>
              <a:buClr>
                <a:srgbClr val="FCA311"/>
              </a:buClr>
              <a:buSzPct val="110000"/>
              <a:buFont typeface="Wingdings" pitchFamily="2" charset="2"/>
              <a:buChar char="n"/>
              <a:defRPr sz="2400" b="1">
                <a:solidFill>
                  <a:srgbClr val="1E1C77"/>
                </a:solidFill>
                <a:latin typeface="Arial" charset="0"/>
              </a:defRPr>
            </a:lvl1pPr>
            <a:lvl2pPr marL="669925" indent="-190500">
              <a:lnSpc>
                <a:spcPts val="3000"/>
              </a:lnSpc>
              <a:buClr>
                <a:srgbClr val="FCA311"/>
              </a:buClr>
              <a:buSzPct val="80000"/>
              <a:buFont typeface="Wingdings" pitchFamily="2" charset="2"/>
              <a:buChar char="n"/>
              <a:defRPr sz="2000" b="1">
                <a:solidFill>
                  <a:srgbClr val="1E1C77"/>
                </a:solidFill>
                <a:latin typeface="Arial" charset="0"/>
              </a:defRPr>
            </a:lvl2pPr>
            <a:lvl3pPr marL="1050925" indent="-190500">
              <a:lnSpc>
                <a:spcPts val="3000"/>
              </a:lnSpc>
              <a:buClr>
                <a:srgbClr val="FCA311"/>
              </a:buClr>
              <a:buChar char="•"/>
              <a:defRPr b="1">
                <a:solidFill>
                  <a:srgbClr val="1E1C77"/>
                </a:solidFill>
                <a:latin typeface="Arial" charset="0"/>
              </a:defRPr>
            </a:lvl3pPr>
            <a:lvl4pPr marL="1622425" indent="-1524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4pPr>
            <a:lvl5pPr marL="2095500" indent="-1905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5pPr>
            <a:lvl6pPr marL="25527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6pPr>
            <a:lvl7pPr marL="30099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7pPr>
            <a:lvl8pPr marL="34671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8pPr>
            <a:lvl9pPr marL="39243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9pPr>
          </a:lstStyle>
          <a:p>
            <a:pPr lvl="4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>
        <p:tmplLst>
          <p:tmpl lvl="1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74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74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74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74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74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282575" indent="-282575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A311"/>
        </a:buClr>
        <a:buSzPct val="110000"/>
        <a:buFont typeface="Wingdings" pitchFamily="2" charset="2"/>
        <a:buChar char="n"/>
        <a:defRPr sz="2400" b="1">
          <a:solidFill>
            <a:srgbClr val="1E1C77"/>
          </a:solidFill>
          <a:latin typeface="+mn-lt"/>
          <a:ea typeface="+mn-ea"/>
          <a:cs typeface="+mn-cs"/>
        </a:defRPr>
      </a:lvl1pPr>
      <a:lvl2pPr marL="669925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A311"/>
        </a:buClr>
        <a:buSzPct val="80000"/>
        <a:buFont typeface="Wingdings" pitchFamily="2" charset="2"/>
        <a:buChar char="n"/>
        <a:defRPr sz="2000" b="1">
          <a:solidFill>
            <a:srgbClr val="1E1C77"/>
          </a:solidFill>
          <a:latin typeface="+mn-lt"/>
        </a:defRPr>
      </a:lvl2pPr>
      <a:lvl3pPr marL="1050925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A311"/>
        </a:buClr>
        <a:buChar char="•"/>
        <a:defRPr b="1">
          <a:solidFill>
            <a:srgbClr val="1E1C77"/>
          </a:solidFill>
          <a:latin typeface="+mn-lt"/>
        </a:defRPr>
      </a:lvl3pPr>
      <a:lvl4pPr marL="1622425" indent="-1524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A311"/>
        </a:buClr>
        <a:buChar char="-"/>
        <a:defRPr sz="1600" b="1">
          <a:solidFill>
            <a:srgbClr val="1E1C77"/>
          </a:solidFill>
          <a:latin typeface="+mn-lt"/>
        </a:defRPr>
      </a:lvl4pPr>
      <a:lvl5pPr marL="2095500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A311"/>
        </a:buClr>
        <a:buChar char="-"/>
        <a:defRPr sz="1600" b="1">
          <a:solidFill>
            <a:srgbClr val="1E1C77"/>
          </a:solidFill>
          <a:latin typeface="+mn-lt"/>
        </a:defRPr>
      </a:lvl5pPr>
      <a:lvl6pPr marL="2552700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A311"/>
        </a:buClr>
        <a:buChar char="-"/>
        <a:defRPr sz="1600" b="1">
          <a:solidFill>
            <a:srgbClr val="1E1C77"/>
          </a:solidFill>
          <a:latin typeface="+mn-lt"/>
        </a:defRPr>
      </a:lvl6pPr>
      <a:lvl7pPr marL="3009900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A311"/>
        </a:buClr>
        <a:buChar char="-"/>
        <a:defRPr sz="1600" b="1">
          <a:solidFill>
            <a:srgbClr val="1E1C77"/>
          </a:solidFill>
          <a:latin typeface="+mn-lt"/>
        </a:defRPr>
      </a:lvl7pPr>
      <a:lvl8pPr marL="3467100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A311"/>
        </a:buClr>
        <a:buChar char="-"/>
        <a:defRPr sz="1600" b="1">
          <a:solidFill>
            <a:srgbClr val="1E1C77"/>
          </a:solidFill>
          <a:latin typeface="+mn-lt"/>
        </a:defRPr>
      </a:lvl8pPr>
      <a:lvl9pPr marL="3924300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A311"/>
        </a:buClr>
        <a:buChar char="-"/>
        <a:defRPr sz="1600" b="1">
          <a:solidFill>
            <a:srgbClr val="1E1C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Work\ppt\allanims\Crater_with_credits_50slowed_not_corrected_speed_mpeg1.mpg" TargetMode="External"/><Relationship Id="rId1" Type="http://schemas.microsoft.com/office/2007/relationships/media" Target="file:///C:\Work\ppt\allanims\Crater_with_credits_50slowed_not_corrected_speed_mpeg1.mpg" TargetMode="Externa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pn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1773238"/>
            <a:ext cx="6121400" cy="1368425"/>
          </a:xfrm>
        </p:spPr>
        <p:txBody>
          <a:bodyPr/>
          <a:lstStyle/>
          <a:p>
            <a:r>
              <a:rPr lang="en-US" altLang="en-US"/>
              <a:t>How to give a good presentation:</a:t>
            </a:r>
            <a:br>
              <a:rPr lang="en-US" altLang="en-US"/>
            </a:br>
            <a:r>
              <a:rPr lang="en-US" altLang="en-US"/>
              <a:t>- what to do</a:t>
            </a:r>
            <a:br>
              <a:rPr lang="en-US" altLang="en-US"/>
            </a:br>
            <a:r>
              <a:rPr lang="en-US" altLang="en-US"/>
              <a:t>- and what not to do?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573463"/>
            <a:ext cx="5410200" cy="652462"/>
          </a:xfrm>
        </p:spPr>
        <p:txBody>
          <a:bodyPr/>
          <a:lstStyle/>
          <a:p>
            <a:pPr algn="l"/>
            <a:r>
              <a:rPr lang="en-US" altLang="en-US" sz="2800"/>
              <a:t>Kai Nordlund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63638" y="4370388"/>
            <a:ext cx="73453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spcBef>
                <a:spcPct val="50000"/>
              </a:spcBef>
            </a:pPr>
            <a:r>
              <a:rPr lang="en-US" altLang="en-US" b="1" i="1" dirty="0"/>
              <a:t>Department of </a:t>
            </a:r>
            <a:r>
              <a:rPr lang="en-US" altLang="en-US" b="1" i="1" dirty="0" smtClean="0"/>
              <a:t>Physics</a:t>
            </a:r>
            <a:endParaRPr lang="en-US" altLang="en-US" b="1" i="1" dirty="0"/>
          </a:p>
          <a:p>
            <a:pPr>
              <a:spcBef>
                <a:spcPct val="50000"/>
              </a:spcBef>
            </a:pPr>
            <a:r>
              <a:rPr lang="fi-FI" altLang="en-US" b="1" i="1" dirty="0" err="1"/>
              <a:t>University</a:t>
            </a:r>
            <a:r>
              <a:rPr lang="fi-FI" altLang="en-US" b="1" i="1" dirty="0"/>
              <a:t> of Helsinki, Finland</a:t>
            </a:r>
            <a:endParaRPr lang="en-US" alt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Little text vs. much text??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196975"/>
            <a:ext cx="7010400" cy="5400675"/>
          </a:xfrm>
        </p:spPr>
        <p:txBody>
          <a:bodyPr/>
          <a:lstStyle/>
          <a:p>
            <a:r>
              <a:rPr lang="en-US" altLang="en-US" dirty="0"/>
              <a:t>Basic question: should one write out just a few keywords, or all you want to say?</a:t>
            </a:r>
          </a:p>
          <a:p>
            <a:r>
              <a:rPr lang="en-US" altLang="en-US" dirty="0"/>
              <a:t>Depends on the context of the talk:</a:t>
            </a:r>
          </a:p>
          <a:p>
            <a:pPr lvl="1"/>
            <a:r>
              <a:rPr lang="en-US" altLang="en-US" dirty="0"/>
              <a:t>If the presentation is to be dealt out on paper or in the net </a:t>
            </a:r>
            <a:r>
              <a:rPr lang="en-US" altLang="en-US" dirty="0" err="1"/>
              <a:t>afterwatds</a:t>
            </a:r>
            <a:r>
              <a:rPr lang="en-US" altLang="en-US" dirty="0"/>
              <a:t>, having pretty much text is necessary</a:t>
            </a:r>
          </a:p>
          <a:p>
            <a:pPr lvl="2"/>
            <a:r>
              <a:rPr lang="en-US" altLang="en-US" dirty="0">
                <a:latin typeface="Arial Rounded MT Bold" pitchFamily="34" charset="0"/>
              </a:rPr>
              <a:t>This</a:t>
            </a:r>
            <a:r>
              <a:rPr lang="en-US" altLang="en-US" dirty="0"/>
              <a:t> presentation belongs to that category</a:t>
            </a:r>
          </a:p>
          <a:p>
            <a:pPr lvl="1"/>
            <a:r>
              <a:rPr lang="en-US" altLang="en-US" dirty="0"/>
              <a:t>If not (e.g. a pure conference or propaganda presentation), very little text is enough</a:t>
            </a:r>
          </a:p>
          <a:p>
            <a:pPr lvl="2"/>
            <a:r>
              <a:rPr lang="en-US" altLang="en-US" dirty="0"/>
              <a:t>You can use the </a:t>
            </a:r>
            <a:r>
              <a:rPr lang="en-US" altLang="en-US" dirty="0" err="1"/>
              <a:t>powerpoint</a:t>
            </a:r>
            <a:r>
              <a:rPr lang="en-US" altLang="en-US" dirty="0"/>
              <a:t>/</a:t>
            </a:r>
            <a:r>
              <a:rPr lang="en-US" altLang="en-US" dirty="0" err="1"/>
              <a:t>openoffice</a:t>
            </a:r>
            <a:r>
              <a:rPr lang="en-US" altLang="en-US" dirty="0"/>
              <a:t>/PDF area for “notes” for your internal notes if needed</a:t>
            </a:r>
          </a:p>
          <a:p>
            <a:r>
              <a:rPr lang="en-US" altLang="en-US" dirty="0"/>
              <a:t>Full sentences are not needed in any case </a:t>
            </a:r>
          </a:p>
          <a:p>
            <a:pPr lvl="1"/>
            <a:r>
              <a:rPr lang="en-US" altLang="en-US" dirty="0"/>
              <a:t>Liberties </a:t>
            </a:r>
            <a:r>
              <a:rPr lang="en-US" altLang="en-US" dirty="0" smtClean="0"/>
              <a:t>with </a:t>
            </a:r>
            <a:r>
              <a:rPr lang="en-US" altLang="en-US" dirty="0"/>
              <a:t>grammar are allowed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If much text – split it up!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341438"/>
            <a:ext cx="7010400" cy="5211762"/>
          </a:xfrm>
        </p:spPr>
        <p:txBody>
          <a:bodyPr/>
          <a:lstStyle/>
          <a:p>
            <a:r>
              <a:rPr lang="en-US" altLang="en-US" dirty="0"/>
              <a:t>Problem with much text: people tend to read it in advance rather than listen to it</a:t>
            </a:r>
          </a:p>
          <a:p>
            <a:endParaRPr lang="en-US" altLang="en-US" dirty="0"/>
          </a:p>
          <a:p>
            <a:r>
              <a:rPr lang="en-US" altLang="en-US" dirty="0"/>
              <a:t>Solution: presentation effects; put the text  (and associated pictures) come piece by piece</a:t>
            </a:r>
          </a:p>
          <a:p>
            <a:pPr lvl="1"/>
            <a:r>
              <a:rPr lang="en-US" altLang="en-US" dirty="0" err="1"/>
              <a:t>Powerpoint</a:t>
            </a:r>
            <a:r>
              <a:rPr lang="en-US" altLang="en-US" dirty="0"/>
              <a:t> and </a:t>
            </a:r>
            <a:r>
              <a:rPr lang="en-US" altLang="en-US" dirty="0" err="1"/>
              <a:t>OpenOffice</a:t>
            </a:r>
            <a:r>
              <a:rPr lang="en-US" altLang="en-US" dirty="0"/>
              <a:t>: </a:t>
            </a:r>
          </a:p>
          <a:p>
            <a:pPr lvl="2"/>
            <a:r>
              <a:rPr lang="en-US" altLang="en-US" dirty="0" smtClean="0"/>
              <a:t>Animations tab -&gt; Animation pane or Slide </a:t>
            </a:r>
            <a:r>
              <a:rPr lang="en-US" altLang="en-US" dirty="0"/>
              <a:t>show -&gt; Custom </a:t>
            </a:r>
            <a:r>
              <a:rPr lang="en-US" altLang="en-US" dirty="0" smtClean="0"/>
              <a:t>animation </a:t>
            </a:r>
          </a:p>
          <a:p>
            <a:pPr lvl="2"/>
            <a:r>
              <a:rPr lang="en-US" altLang="en-US" dirty="0" smtClean="0"/>
              <a:t>Latex </a:t>
            </a:r>
            <a:r>
              <a:rPr lang="en-US" altLang="en-US" dirty="0"/>
              <a:t>+ PDF</a:t>
            </a:r>
          </a:p>
          <a:p>
            <a:pPr lvl="2"/>
            <a:r>
              <a:rPr lang="en-US" altLang="en-US" dirty="0" smtClean="0"/>
              <a:t>Latex packages make this possible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Presentation effects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split the text is often good</a:t>
            </a:r>
          </a:p>
          <a:p>
            <a:pPr lvl="1"/>
            <a:r>
              <a:rPr lang="en-US" altLang="en-US"/>
              <a:t>Human eye notices motion well</a:t>
            </a:r>
          </a:p>
          <a:p>
            <a:endParaRPr lang="en-US" altLang="en-US"/>
          </a:p>
          <a:p>
            <a:r>
              <a:rPr lang="en-US" altLang="en-US"/>
              <a:t>But too much is too much – too many types of effects in the same slide or presentation may make it seem restless or annoying</a:t>
            </a:r>
          </a:p>
          <a:p>
            <a:endParaRPr lang="en-US" altLang="en-US"/>
          </a:p>
          <a:p>
            <a:r>
              <a:rPr lang="en-US" altLang="en-US"/>
              <a:t>Corollary: do not used too many colors and fonts in the text on the same slide </a:t>
            </a:r>
          </a:p>
          <a:p>
            <a:pPr lvl="1"/>
            <a:r>
              <a:rPr lang="en-US" altLang="en-US"/>
              <a:t>Rule of thumb: at most 2 fonts and 2 colors on the same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Presentation effects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052513"/>
            <a:ext cx="7010400" cy="5762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v-FI" altLang="en-US" sz="2800">
                <a:solidFill>
                  <a:srgbClr val="7E1B00"/>
                </a:solidFill>
              </a:rPr>
              <a:t>How </a:t>
            </a:r>
            <a:r>
              <a:rPr lang="sv-FI" altLang="en-US" sz="2800" i="1">
                <a:solidFill>
                  <a:srgbClr val="7E1B00"/>
                </a:solidFill>
                <a:latin typeface="Arial Rounded MT Bold" pitchFamily="34" charset="0"/>
              </a:rPr>
              <a:t>not</a:t>
            </a:r>
            <a:r>
              <a:rPr lang="sv-FI" altLang="en-US" sz="2800">
                <a:solidFill>
                  <a:srgbClr val="7E1B00"/>
                </a:solidFill>
                <a:latin typeface="Arial Rounded MT Bold" pitchFamily="34" charset="0"/>
              </a:rPr>
              <a:t>  </a:t>
            </a:r>
            <a:r>
              <a:rPr lang="sv-FI" altLang="en-US" sz="2800">
                <a:solidFill>
                  <a:srgbClr val="7E1B00"/>
                </a:solidFill>
              </a:rPr>
              <a:t>to do: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763713" y="2133600"/>
            <a:ext cx="48736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82575" indent="-282575">
              <a:lnSpc>
                <a:spcPts val="3000"/>
              </a:lnSpc>
              <a:buClr>
                <a:srgbClr val="FCA311"/>
              </a:buClr>
              <a:buSzPct val="110000"/>
              <a:buFont typeface="Wingdings" pitchFamily="2" charset="2"/>
              <a:buChar char="n"/>
              <a:defRPr sz="2400" b="1">
                <a:solidFill>
                  <a:srgbClr val="1E1C77"/>
                </a:solidFill>
                <a:latin typeface="Arial" charset="0"/>
              </a:defRPr>
            </a:lvl1pPr>
            <a:lvl2pPr marL="669925" indent="-190500">
              <a:lnSpc>
                <a:spcPts val="3000"/>
              </a:lnSpc>
              <a:buClr>
                <a:srgbClr val="FCA311"/>
              </a:buClr>
              <a:buSzPct val="80000"/>
              <a:buFont typeface="Wingdings" pitchFamily="2" charset="2"/>
              <a:buChar char="n"/>
              <a:defRPr sz="2000" b="1">
                <a:solidFill>
                  <a:srgbClr val="1E1C77"/>
                </a:solidFill>
                <a:latin typeface="Arial" charset="0"/>
              </a:defRPr>
            </a:lvl2pPr>
            <a:lvl3pPr marL="1050925" indent="-190500">
              <a:lnSpc>
                <a:spcPts val="3000"/>
              </a:lnSpc>
              <a:buClr>
                <a:srgbClr val="FCA311"/>
              </a:buClr>
              <a:buChar char="•"/>
              <a:defRPr b="1">
                <a:solidFill>
                  <a:srgbClr val="1E1C77"/>
                </a:solidFill>
                <a:latin typeface="Arial" charset="0"/>
              </a:defRPr>
            </a:lvl3pPr>
            <a:lvl4pPr marL="1622425" indent="-1524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4pPr>
            <a:lvl5pPr marL="2095500" indent="-1905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5pPr>
            <a:lvl6pPr marL="25527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6pPr>
            <a:lvl7pPr marL="30099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7pPr>
            <a:lvl8pPr marL="34671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8pPr>
            <a:lvl9pPr marL="39243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9pPr>
          </a:lstStyle>
          <a:p>
            <a:r>
              <a:rPr lang="en-US" altLang="en-US" sz="2000"/>
              <a:t>In </a:t>
            </a:r>
            <a:r>
              <a:rPr lang="en-US" altLang="en-US" sz="2000">
                <a:solidFill>
                  <a:srgbClr val="FF2FF0"/>
                </a:solidFill>
                <a:latin typeface="Blackadder ITC" pitchFamily="82" charset="0"/>
              </a:rPr>
              <a:t>Aarhus</a:t>
            </a:r>
            <a:r>
              <a:rPr lang="en-US" altLang="en-US" sz="2000">
                <a:solidFill>
                  <a:srgbClr val="FF2FF0"/>
                </a:solidFill>
              </a:rPr>
              <a:t> University</a:t>
            </a:r>
            <a:r>
              <a:rPr lang="en-US" altLang="en-US" sz="2000"/>
              <a:t> in</a:t>
            </a:r>
            <a:r>
              <a:rPr lang="en-US" altLang="en-US" sz="2000">
                <a:latin typeface="Courier New" pitchFamily="49" charset="0"/>
              </a:rPr>
              <a:t> </a:t>
            </a:r>
            <a:r>
              <a:rPr lang="en-US" altLang="en-US" sz="2000" i="1">
                <a:solidFill>
                  <a:srgbClr val="2B6669"/>
                </a:solidFill>
                <a:latin typeface="Courier New" pitchFamily="49" charset="0"/>
              </a:rPr>
              <a:t>Denmark</a:t>
            </a:r>
            <a:r>
              <a:rPr lang="en-US" altLang="en-US" sz="2000">
                <a:latin typeface="Courier New" pitchFamily="49" charset="0"/>
              </a:rPr>
              <a:t> </a:t>
            </a:r>
            <a:r>
              <a:rPr lang="en-US" altLang="en-US" sz="2000"/>
              <a:t>a </a:t>
            </a:r>
            <a:r>
              <a:rPr lang="en-US" altLang="en-US" sz="2000">
                <a:solidFill>
                  <a:srgbClr val="FF2525"/>
                </a:solidFill>
              </a:rPr>
              <a:t>molecule </a:t>
            </a:r>
            <a:r>
              <a:rPr lang="en-US" altLang="en-US" sz="2000">
                <a:latin typeface="Bodoni MT Black" pitchFamily="18" charset="0"/>
              </a:rPr>
              <a:t>has been</a:t>
            </a:r>
            <a:r>
              <a:rPr lang="en-US" altLang="en-US" sz="2000">
                <a:solidFill>
                  <a:schemeClr val="bg2"/>
                </a:solidFill>
              </a:rPr>
              <a:t> fabricated </a:t>
            </a:r>
            <a:r>
              <a:rPr lang="en-US" altLang="en-US" sz="2000"/>
              <a:t>which</a:t>
            </a:r>
          </a:p>
          <a:p>
            <a:pPr>
              <a:buFont typeface="Wingdings" pitchFamily="2" charset="2"/>
              <a:buNone/>
            </a:pPr>
            <a:r>
              <a:rPr lang="en-US" altLang="en-US" sz="2000"/>
              <a:t>    </a:t>
            </a:r>
            <a:r>
              <a:rPr lang="en-US" altLang="en-US" sz="2000" i="1">
                <a:solidFill>
                  <a:srgbClr val="00BD9D"/>
                </a:solidFill>
                <a:latin typeface="Comic Sans MS" pitchFamily="66" charset="0"/>
              </a:rPr>
              <a:t>moves</a:t>
            </a:r>
            <a:r>
              <a:rPr lang="en-US" altLang="en-US" sz="2000">
                <a:solidFill>
                  <a:srgbClr val="00BD9D"/>
                </a:solidFill>
              </a:rPr>
              <a:t> on metal surfaces and </a:t>
            </a:r>
            <a:r>
              <a:rPr lang="en-US" altLang="en-US" sz="2000">
                <a:solidFill>
                  <a:srgbClr val="00BD9D"/>
                </a:solidFill>
                <a:latin typeface="Bradley Hand ITC" pitchFamily="66" charset="0"/>
              </a:rPr>
              <a:t>picks up</a:t>
            </a:r>
            <a:r>
              <a:rPr lang="en-US" altLang="en-US" sz="2000">
                <a:solidFill>
                  <a:srgbClr val="00BD9D"/>
                </a:solidFill>
              </a:rPr>
              <a:t> </a:t>
            </a:r>
            <a:r>
              <a:rPr lang="en-US" altLang="en-US" sz="2000">
                <a:solidFill>
                  <a:srgbClr val="00BD9D"/>
                </a:solidFill>
                <a:latin typeface="Castellar" pitchFamily="18" charset="0"/>
              </a:rPr>
              <a:t>atoms</a:t>
            </a:r>
            <a:r>
              <a:rPr lang="en-US" altLang="en-US" sz="2000">
                <a:solidFill>
                  <a:srgbClr val="00BD9D"/>
                </a:solidFill>
              </a:rPr>
              <a:t> one </a:t>
            </a:r>
            <a:r>
              <a:rPr lang="en-US" altLang="en-US" sz="2000" u="sng">
                <a:solidFill>
                  <a:srgbClr val="BDB401"/>
                </a:solidFill>
              </a:rPr>
              <a:t>at a time</a:t>
            </a:r>
          </a:p>
          <a:p>
            <a:pPr lvl="1"/>
            <a:r>
              <a:rPr lang="en-US" altLang="en-US" sz="1800">
                <a:solidFill>
                  <a:srgbClr val="078D07"/>
                </a:solidFill>
              </a:rPr>
              <a:t>Atomic harvester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BB6D6D"/>
                </a:solidFill>
                <a:sym typeface="Wingdings" pitchFamily="2" charset="2"/>
              </a:rPr>
              <a:t></a:t>
            </a:r>
            <a:endParaRPr lang="en-US" altLang="en-US" sz="1800">
              <a:solidFill>
                <a:srgbClr val="BB6D6D"/>
              </a:solidFill>
            </a:endParaRPr>
          </a:p>
        </p:txBody>
      </p:sp>
      <p:pic>
        <p:nvPicPr>
          <p:cNvPr id="57349" name="Picture 5" descr="prl86_456_fi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92600"/>
            <a:ext cx="31242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prl86_456_fig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276475"/>
            <a:ext cx="2195512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258888" y="1916113"/>
            <a:ext cx="7705725" cy="4465637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>
            <a:off x="4500563" y="3141663"/>
            <a:ext cx="2735262" cy="1511300"/>
          </a:xfrm>
          <a:prstGeom prst="line">
            <a:avLst/>
          </a:prstGeom>
          <a:noFill/>
          <a:ln w="57150">
            <a:solidFill>
              <a:srgbClr val="FF2525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flipH="1">
            <a:off x="6011863" y="4652963"/>
            <a:ext cx="1223962" cy="144462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2700338" y="2852738"/>
            <a:ext cx="792162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>
            <a:off x="2339975" y="2852738"/>
            <a:ext cx="360363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5076825" y="2997200"/>
            <a:ext cx="12128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sv-FI" altLang="en-US" sz="9600">
                <a:sym typeface="Wingdings" pitchFamily="2" charset="2"/>
              </a:rPr>
              <a:t></a:t>
            </a:r>
            <a:endParaRPr lang="sv-FI" altLang="en-US" sz="9600"/>
          </a:p>
        </p:txBody>
      </p:sp>
      <p:pic>
        <p:nvPicPr>
          <p:cNvPr id="2" name="htbdc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9588" y="4321102"/>
            <a:ext cx="1944255" cy="1944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8" presetClass="entr" presetSubtype="0" accel="5000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53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0"/>
                            </p:stCondLst>
                            <p:childTnLst>
                              <p:par>
                                <p:cTn id="5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6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70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79" presetID="49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9375 -0.58796 L 8.33333E-7 -4.07407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82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8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0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3385 0.0104 C -0.12864 0.0393 -0.12344 0.06819 -0.10243 0.08391 C -0.08142 0.09963 -0.0434 0.10472 -0.00798 0.10472 C 0.02743 0.10472 0.09184 0.1031 0.11024 0.08391 C 0.12865 0.06473 0.12066 0.00347 0.10226 -0.01063 C 0.08386 -0.02473 0.01702 -0.00185 -1.66667E-6 -7.21221E-7 " pathEditMode="relative" rAng="0" ptsTypes="aaaaaA">
                                      <p:cBhvr>
                                        <p:cTn id="104" dur="2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9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7348" grpId="0" uiExpand="1" build="allAtOnce"/>
      <p:bldP spid="57353" grpId="0" animBg="1"/>
      <p:bldP spid="57354" grpId="0" animBg="1"/>
      <p:bldP spid="57355" grpId="0" animBg="1"/>
      <p:bldP spid="57356" grpId="0" animBg="1"/>
      <p:bldP spid="57357" grpId="0"/>
      <p:bldP spid="5735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Presentation effects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81075"/>
            <a:ext cx="7010400" cy="5572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v-FI" altLang="en-US" sz="2800"/>
              <a:t>How to do</a:t>
            </a:r>
          </a:p>
        </p:txBody>
      </p:sp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3276600" y="2420938"/>
            <a:ext cx="5029200" cy="3962400"/>
            <a:chOff x="2736" y="-192"/>
            <a:chExt cx="3168" cy="2496"/>
          </a:xfrm>
        </p:grpSpPr>
        <p:sp>
          <p:nvSpPr>
            <p:cNvPr id="75781" name="Line 5"/>
            <p:cNvSpPr>
              <a:spLocks noChangeShapeType="1"/>
            </p:cNvSpPr>
            <p:nvPr/>
          </p:nvSpPr>
          <p:spPr bwMode="auto">
            <a:xfrm flipV="1">
              <a:off x="3360" y="432"/>
              <a:ext cx="0" cy="18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2" name="Line 6"/>
            <p:cNvSpPr>
              <a:spLocks noChangeShapeType="1"/>
            </p:cNvSpPr>
            <p:nvPr/>
          </p:nvSpPr>
          <p:spPr bwMode="auto">
            <a:xfrm flipV="1">
              <a:off x="2736" y="-192"/>
              <a:ext cx="0" cy="18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3" name="Line 7"/>
            <p:cNvSpPr>
              <a:spLocks noChangeShapeType="1"/>
            </p:cNvSpPr>
            <p:nvPr/>
          </p:nvSpPr>
          <p:spPr bwMode="auto">
            <a:xfrm flipV="1">
              <a:off x="5904" y="432"/>
              <a:ext cx="0" cy="18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4" name="Line 8"/>
            <p:cNvSpPr>
              <a:spLocks noChangeShapeType="1"/>
            </p:cNvSpPr>
            <p:nvPr/>
          </p:nvSpPr>
          <p:spPr bwMode="auto">
            <a:xfrm>
              <a:off x="3360" y="2304"/>
              <a:ext cx="25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5" name="Line 9"/>
            <p:cNvSpPr>
              <a:spLocks noChangeShapeType="1"/>
            </p:cNvSpPr>
            <p:nvPr/>
          </p:nvSpPr>
          <p:spPr bwMode="auto">
            <a:xfrm flipH="1" flipV="1">
              <a:off x="2736" y="-192"/>
              <a:ext cx="624" cy="6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6" name="Line 10"/>
            <p:cNvSpPr>
              <a:spLocks noChangeShapeType="1"/>
            </p:cNvSpPr>
            <p:nvPr/>
          </p:nvSpPr>
          <p:spPr bwMode="auto">
            <a:xfrm flipH="1" flipV="1">
              <a:off x="2736" y="1680"/>
              <a:ext cx="624" cy="6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7" name="Line 11"/>
            <p:cNvSpPr>
              <a:spLocks noChangeShapeType="1"/>
            </p:cNvSpPr>
            <p:nvPr/>
          </p:nvSpPr>
          <p:spPr bwMode="auto">
            <a:xfrm flipH="1" flipV="1">
              <a:off x="5280" y="-192"/>
              <a:ext cx="624" cy="6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8" name="Line 12"/>
            <p:cNvSpPr>
              <a:spLocks noChangeShapeType="1"/>
            </p:cNvSpPr>
            <p:nvPr/>
          </p:nvSpPr>
          <p:spPr bwMode="auto">
            <a:xfrm>
              <a:off x="3360" y="432"/>
              <a:ext cx="25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9" name="Line 13"/>
            <p:cNvSpPr>
              <a:spLocks noChangeShapeType="1"/>
            </p:cNvSpPr>
            <p:nvPr/>
          </p:nvSpPr>
          <p:spPr bwMode="auto">
            <a:xfrm>
              <a:off x="2736" y="-192"/>
              <a:ext cx="25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790" name="Group 14"/>
          <p:cNvGrpSpPr>
            <a:grpSpLocks/>
          </p:cNvGrpSpPr>
          <p:nvPr/>
        </p:nvGrpSpPr>
        <p:grpSpPr bwMode="auto">
          <a:xfrm>
            <a:off x="3657600" y="2801938"/>
            <a:ext cx="4267200" cy="3200400"/>
            <a:chOff x="2304" y="1776"/>
            <a:chExt cx="2688" cy="2016"/>
          </a:xfrm>
        </p:grpSpPr>
        <p:sp>
          <p:nvSpPr>
            <p:cNvPr id="75791" name="Line 15"/>
            <p:cNvSpPr>
              <a:spLocks noChangeShapeType="1"/>
            </p:cNvSpPr>
            <p:nvPr/>
          </p:nvSpPr>
          <p:spPr bwMode="auto">
            <a:xfrm flipV="1">
              <a:off x="2304" y="1776"/>
              <a:ext cx="0" cy="18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2" name="Line 16"/>
            <p:cNvSpPr>
              <a:spLocks noChangeShapeType="1"/>
            </p:cNvSpPr>
            <p:nvPr/>
          </p:nvSpPr>
          <p:spPr bwMode="auto">
            <a:xfrm flipV="1">
              <a:off x="2448" y="1920"/>
              <a:ext cx="0" cy="18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3" name="Line 17"/>
            <p:cNvSpPr>
              <a:spLocks noChangeShapeType="1"/>
            </p:cNvSpPr>
            <p:nvPr/>
          </p:nvSpPr>
          <p:spPr bwMode="auto">
            <a:xfrm>
              <a:off x="2448" y="1920"/>
              <a:ext cx="25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4" name="Line 18"/>
            <p:cNvSpPr>
              <a:spLocks noChangeShapeType="1"/>
            </p:cNvSpPr>
            <p:nvPr/>
          </p:nvSpPr>
          <p:spPr bwMode="auto">
            <a:xfrm>
              <a:off x="2304" y="1776"/>
              <a:ext cx="25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795" name="Group 19"/>
          <p:cNvGrpSpPr>
            <a:grpSpLocks/>
          </p:cNvGrpSpPr>
          <p:nvPr/>
        </p:nvGrpSpPr>
        <p:grpSpPr bwMode="auto">
          <a:xfrm>
            <a:off x="3276600" y="2420938"/>
            <a:ext cx="5029200" cy="3962400"/>
            <a:chOff x="2064" y="1536"/>
            <a:chExt cx="3168" cy="2496"/>
          </a:xfrm>
        </p:grpSpPr>
        <p:grpSp>
          <p:nvGrpSpPr>
            <p:cNvPr id="75796" name="Group 20"/>
            <p:cNvGrpSpPr>
              <a:grpSpLocks/>
            </p:cNvGrpSpPr>
            <p:nvPr/>
          </p:nvGrpSpPr>
          <p:grpSpPr bwMode="auto">
            <a:xfrm>
              <a:off x="2064" y="1536"/>
              <a:ext cx="3168" cy="2496"/>
              <a:chOff x="2064" y="1536"/>
              <a:chExt cx="3168" cy="2496"/>
            </a:xfrm>
          </p:grpSpPr>
          <p:grpSp>
            <p:nvGrpSpPr>
              <p:cNvPr id="75797" name="Group 21"/>
              <p:cNvGrpSpPr>
                <a:grpSpLocks/>
              </p:cNvGrpSpPr>
              <p:nvPr/>
            </p:nvGrpSpPr>
            <p:grpSpPr bwMode="auto">
              <a:xfrm>
                <a:off x="2064" y="1536"/>
                <a:ext cx="2784" cy="2112"/>
                <a:chOff x="2064" y="1536"/>
                <a:chExt cx="2784" cy="2112"/>
              </a:xfrm>
            </p:grpSpPr>
            <p:sp>
              <p:nvSpPr>
                <p:cNvPr id="75798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1536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99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408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00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4608" y="1536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01" name="Line 25"/>
                <p:cNvSpPr>
                  <a:spLocks noChangeShapeType="1"/>
                </p:cNvSpPr>
                <p:nvPr/>
              </p:nvSpPr>
              <p:spPr bwMode="auto">
                <a:xfrm>
                  <a:off x="2064" y="1536"/>
                  <a:ext cx="2544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02" name="Line 26"/>
                <p:cNvSpPr>
                  <a:spLocks noChangeShapeType="1"/>
                </p:cNvSpPr>
                <p:nvPr/>
              </p:nvSpPr>
              <p:spPr bwMode="auto">
                <a:xfrm>
                  <a:off x="2064" y="1536"/>
                  <a:ext cx="0" cy="1872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803" name="Group 27"/>
              <p:cNvGrpSpPr>
                <a:grpSpLocks/>
              </p:cNvGrpSpPr>
              <p:nvPr/>
            </p:nvGrpSpPr>
            <p:grpSpPr bwMode="auto">
              <a:xfrm>
                <a:off x="2448" y="1920"/>
                <a:ext cx="2784" cy="2112"/>
                <a:chOff x="2448" y="1920"/>
                <a:chExt cx="2784" cy="2112"/>
              </a:xfrm>
            </p:grpSpPr>
            <p:sp>
              <p:nvSpPr>
                <p:cNvPr id="75804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1920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05" name="Line 29"/>
                <p:cNvSpPr>
                  <a:spLocks noChangeShapeType="1"/>
                </p:cNvSpPr>
                <p:nvPr/>
              </p:nvSpPr>
              <p:spPr bwMode="auto">
                <a:xfrm>
                  <a:off x="2448" y="3792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06" name="Line 30"/>
                <p:cNvSpPr>
                  <a:spLocks noChangeShapeType="1"/>
                </p:cNvSpPr>
                <p:nvPr/>
              </p:nvSpPr>
              <p:spPr bwMode="auto">
                <a:xfrm>
                  <a:off x="4992" y="1920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07" name="Rectangle 31"/>
                <p:cNvSpPr>
                  <a:spLocks noChangeArrowheads="1"/>
                </p:cNvSpPr>
                <p:nvPr/>
              </p:nvSpPr>
              <p:spPr bwMode="auto">
                <a:xfrm>
                  <a:off x="2688" y="2160"/>
                  <a:ext cx="2544" cy="1872"/>
                </a:xfrm>
                <a:prstGeom prst="rect">
                  <a:avLst/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5808" name="Group 32"/>
            <p:cNvGrpSpPr>
              <a:grpSpLocks/>
            </p:cNvGrpSpPr>
            <p:nvPr/>
          </p:nvGrpSpPr>
          <p:grpSpPr bwMode="auto">
            <a:xfrm>
              <a:off x="2304" y="1776"/>
              <a:ext cx="2688" cy="2016"/>
              <a:chOff x="2304" y="1776"/>
              <a:chExt cx="2688" cy="2016"/>
            </a:xfrm>
          </p:grpSpPr>
          <p:sp>
            <p:nvSpPr>
              <p:cNvPr id="75809" name="Line 33"/>
              <p:cNvSpPr>
                <a:spLocks noChangeShapeType="1"/>
              </p:cNvSpPr>
              <p:nvPr/>
            </p:nvSpPr>
            <p:spPr bwMode="auto">
              <a:xfrm>
                <a:off x="2304" y="364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0" name="Line 34"/>
              <p:cNvSpPr>
                <a:spLocks noChangeShapeType="1"/>
              </p:cNvSpPr>
              <p:nvPr/>
            </p:nvSpPr>
            <p:spPr bwMode="auto">
              <a:xfrm>
                <a:off x="4848" y="1776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1" name="Line 35"/>
              <p:cNvSpPr>
                <a:spLocks noChangeShapeType="1"/>
              </p:cNvSpPr>
              <p:nvPr/>
            </p:nvSpPr>
            <p:spPr bwMode="auto">
              <a:xfrm>
                <a:off x="2304" y="1776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2" name="Line 36"/>
              <p:cNvSpPr>
                <a:spLocks noChangeShapeType="1"/>
              </p:cNvSpPr>
              <p:nvPr/>
            </p:nvSpPr>
            <p:spPr bwMode="auto">
              <a:xfrm flipV="1">
                <a:off x="2304" y="1776"/>
                <a:ext cx="0" cy="18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3" name="Line 37"/>
              <p:cNvSpPr>
                <a:spLocks noChangeShapeType="1"/>
              </p:cNvSpPr>
              <p:nvPr/>
            </p:nvSpPr>
            <p:spPr bwMode="auto">
              <a:xfrm flipV="1">
                <a:off x="2448" y="1920"/>
                <a:ext cx="0" cy="18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4" name="Line 38"/>
              <p:cNvSpPr>
                <a:spLocks noChangeShapeType="1"/>
              </p:cNvSpPr>
              <p:nvPr/>
            </p:nvSpPr>
            <p:spPr bwMode="auto">
              <a:xfrm>
                <a:off x="2448" y="1920"/>
                <a:ext cx="25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5" name="Line 39"/>
              <p:cNvSpPr>
                <a:spLocks noChangeShapeType="1"/>
              </p:cNvSpPr>
              <p:nvPr/>
            </p:nvSpPr>
            <p:spPr bwMode="auto">
              <a:xfrm>
                <a:off x="2304" y="1776"/>
                <a:ext cx="25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6" name="Line 40"/>
              <p:cNvSpPr>
                <a:spLocks noChangeShapeType="1"/>
              </p:cNvSpPr>
              <p:nvPr/>
            </p:nvSpPr>
            <p:spPr bwMode="auto">
              <a:xfrm>
                <a:off x="2448" y="3792"/>
                <a:ext cx="25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7" name="Line 41"/>
              <p:cNvSpPr>
                <a:spLocks noChangeShapeType="1"/>
              </p:cNvSpPr>
              <p:nvPr/>
            </p:nvSpPr>
            <p:spPr bwMode="auto">
              <a:xfrm>
                <a:off x="4992" y="1920"/>
                <a:ext cx="0" cy="18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5818" name="Group 42"/>
          <p:cNvGrpSpPr>
            <a:grpSpLocks/>
          </p:cNvGrpSpPr>
          <p:nvPr/>
        </p:nvGrpSpPr>
        <p:grpSpPr bwMode="auto">
          <a:xfrm>
            <a:off x="1905000" y="4249738"/>
            <a:ext cx="1905000" cy="304800"/>
            <a:chOff x="1248" y="2688"/>
            <a:chExt cx="1200" cy="192"/>
          </a:xfrm>
        </p:grpSpPr>
        <p:sp>
          <p:nvSpPr>
            <p:cNvPr id="75819" name="Oval 43"/>
            <p:cNvSpPr>
              <a:spLocks noChangeArrowheads="1"/>
            </p:cNvSpPr>
            <p:nvPr/>
          </p:nvSpPr>
          <p:spPr bwMode="auto">
            <a:xfrm>
              <a:off x="1248" y="268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0" name="Line 44"/>
            <p:cNvSpPr>
              <a:spLocks noChangeShapeType="1"/>
            </p:cNvSpPr>
            <p:nvPr/>
          </p:nvSpPr>
          <p:spPr bwMode="auto">
            <a:xfrm>
              <a:off x="1488" y="2784"/>
              <a:ext cx="9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821" name="Rectangle 45"/>
          <p:cNvSpPr>
            <a:spLocks noChangeArrowheads="1"/>
          </p:cNvSpPr>
          <p:nvPr/>
        </p:nvSpPr>
        <p:spPr bwMode="auto">
          <a:xfrm>
            <a:off x="1692275" y="1700213"/>
            <a:ext cx="68405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82575" indent="-282575">
              <a:lnSpc>
                <a:spcPts val="3000"/>
              </a:lnSpc>
              <a:buClr>
                <a:srgbClr val="FCA311"/>
              </a:buClr>
              <a:buSzPct val="110000"/>
              <a:buFont typeface="Wingdings" pitchFamily="2" charset="2"/>
              <a:buChar char="n"/>
              <a:defRPr sz="2400" b="1">
                <a:solidFill>
                  <a:srgbClr val="1E1C77"/>
                </a:solidFill>
                <a:latin typeface="Arial" charset="0"/>
              </a:defRPr>
            </a:lvl1pPr>
            <a:lvl2pPr marL="669925" indent="-190500">
              <a:lnSpc>
                <a:spcPts val="3000"/>
              </a:lnSpc>
              <a:buClr>
                <a:srgbClr val="FCA311"/>
              </a:buClr>
              <a:buSzPct val="80000"/>
              <a:buFont typeface="Wingdings" pitchFamily="2" charset="2"/>
              <a:buChar char="n"/>
              <a:defRPr sz="2000" b="1">
                <a:solidFill>
                  <a:srgbClr val="1E1C77"/>
                </a:solidFill>
                <a:latin typeface="Arial" charset="0"/>
              </a:defRPr>
            </a:lvl2pPr>
            <a:lvl3pPr marL="1050925" indent="-190500">
              <a:lnSpc>
                <a:spcPts val="3000"/>
              </a:lnSpc>
              <a:buClr>
                <a:srgbClr val="FCA311"/>
              </a:buClr>
              <a:buChar char="•"/>
              <a:defRPr b="1">
                <a:solidFill>
                  <a:srgbClr val="1E1C77"/>
                </a:solidFill>
                <a:latin typeface="Arial" charset="0"/>
              </a:defRPr>
            </a:lvl3pPr>
            <a:lvl4pPr marL="1622425" indent="-1524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4pPr>
            <a:lvl5pPr marL="2095500" indent="-1905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5pPr>
            <a:lvl6pPr marL="25527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6pPr>
            <a:lvl7pPr marL="30099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7pPr>
            <a:lvl8pPr marL="34671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8pPr>
            <a:lvl9pPr marL="39243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9pPr>
          </a:lstStyle>
          <a:p>
            <a:r>
              <a:rPr lang="fi-FI" altLang="en-US" sz="2000"/>
              <a:t>We illustrate our results as a cross section</a:t>
            </a:r>
            <a:endParaRPr lang="en-GB" altLang="en-US" sz="2000"/>
          </a:p>
        </p:txBody>
      </p:sp>
      <p:sp>
        <p:nvSpPr>
          <p:cNvPr id="75822" name="Text Box 46"/>
          <p:cNvSpPr txBox="1">
            <a:spLocks noChangeArrowheads="1"/>
          </p:cNvSpPr>
          <p:nvPr/>
        </p:nvSpPr>
        <p:spPr bwMode="auto">
          <a:xfrm>
            <a:off x="1839913" y="3716338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FE9904"/>
              </a:buClr>
              <a:buSzPct val="100000"/>
              <a:buFont typeface="Wingdings" pitchFamily="2" charset="2"/>
              <a:buNone/>
            </a:pPr>
            <a:r>
              <a:rPr lang="fi-FI" altLang="en-US" sz="1600" b="1">
                <a:solidFill>
                  <a:srgbClr val="FF0000"/>
                </a:solidFill>
                <a:latin typeface="Arial Unicode MS" pitchFamily="34" charset="-128"/>
              </a:rPr>
              <a:t>Ion</a:t>
            </a:r>
            <a:endParaRPr lang="en-GB" altLang="en-US" sz="1600" b="1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75823" name="Text Box 47"/>
          <p:cNvSpPr txBox="1">
            <a:spLocks noChangeArrowheads="1"/>
          </p:cNvSpPr>
          <p:nvPr/>
        </p:nvSpPr>
        <p:spPr bwMode="auto">
          <a:xfrm>
            <a:off x="3756025" y="2420938"/>
            <a:ext cx="909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FE9904"/>
              </a:buClr>
              <a:buSzPct val="100000"/>
              <a:buFont typeface="Wingdings" pitchFamily="2" charset="2"/>
              <a:buNone/>
            </a:pPr>
            <a:r>
              <a:rPr lang="fi-FI" altLang="en-US" sz="1600" b="1">
                <a:latin typeface="Arial Unicode MS" pitchFamily="34" charset="-128"/>
              </a:rPr>
              <a:t>Material</a:t>
            </a:r>
            <a:endParaRPr lang="en-GB" altLang="en-US" sz="1600" b="1">
              <a:latin typeface="Arial Unicode MS" pitchFamily="34" charset="-128"/>
            </a:endParaRPr>
          </a:p>
        </p:txBody>
      </p:sp>
      <p:sp>
        <p:nvSpPr>
          <p:cNvPr id="75824" name="Rectangle 48"/>
          <p:cNvSpPr>
            <a:spLocks noChangeArrowheads="1"/>
          </p:cNvSpPr>
          <p:nvPr/>
        </p:nvSpPr>
        <p:spPr bwMode="auto">
          <a:xfrm>
            <a:off x="1476375" y="1628775"/>
            <a:ext cx="7199313" cy="4968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Presentation effects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81075"/>
            <a:ext cx="7010400" cy="5572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v-FI" altLang="en-US" sz="2800"/>
              <a:t>How to do</a:t>
            </a:r>
          </a:p>
        </p:txBody>
      </p:sp>
      <p:sp>
        <p:nvSpPr>
          <p:cNvPr id="76848" name="Rectangle 48"/>
          <p:cNvSpPr>
            <a:spLocks noChangeArrowheads="1"/>
          </p:cNvSpPr>
          <p:nvPr/>
        </p:nvSpPr>
        <p:spPr bwMode="auto">
          <a:xfrm>
            <a:off x="1042988" y="1628775"/>
            <a:ext cx="7850187" cy="4968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9" name="Rectangle 49"/>
          <p:cNvSpPr>
            <a:spLocks noChangeArrowheads="1"/>
          </p:cNvSpPr>
          <p:nvPr/>
        </p:nvSpPr>
        <p:spPr bwMode="auto">
          <a:xfrm>
            <a:off x="5292725" y="1700213"/>
            <a:ext cx="34813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2575" indent="-282575">
              <a:lnSpc>
                <a:spcPts val="3000"/>
              </a:lnSpc>
              <a:buClr>
                <a:srgbClr val="FCA311"/>
              </a:buClr>
              <a:buSzPct val="110000"/>
              <a:buFont typeface="Wingdings" pitchFamily="2" charset="2"/>
              <a:buChar char="n"/>
              <a:defRPr sz="2400" b="1">
                <a:solidFill>
                  <a:srgbClr val="1E1C77"/>
                </a:solidFill>
                <a:latin typeface="Arial" charset="0"/>
              </a:defRPr>
            </a:lvl1pPr>
            <a:lvl2pPr marL="669925" indent="-190500">
              <a:lnSpc>
                <a:spcPts val="3000"/>
              </a:lnSpc>
              <a:buClr>
                <a:srgbClr val="FCA311"/>
              </a:buClr>
              <a:buSzPct val="80000"/>
              <a:buFont typeface="Wingdings" pitchFamily="2" charset="2"/>
              <a:buChar char="n"/>
              <a:defRPr sz="2000" b="1">
                <a:solidFill>
                  <a:srgbClr val="1E1C77"/>
                </a:solidFill>
                <a:latin typeface="Arial" charset="0"/>
              </a:defRPr>
            </a:lvl2pPr>
            <a:lvl3pPr marL="1050925" indent="-190500">
              <a:lnSpc>
                <a:spcPts val="3000"/>
              </a:lnSpc>
              <a:buClr>
                <a:srgbClr val="FCA311"/>
              </a:buClr>
              <a:buChar char="•"/>
              <a:defRPr b="1">
                <a:solidFill>
                  <a:srgbClr val="1E1C77"/>
                </a:solidFill>
                <a:latin typeface="Arial" charset="0"/>
              </a:defRPr>
            </a:lvl3pPr>
            <a:lvl4pPr marL="1622425" indent="-1524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4pPr>
            <a:lvl5pPr marL="2095500" indent="-1905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5pPr>
            <a:lvl6pPr marL="25527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6pPr>
            <a:lvl7pPr marL="30099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7pPr>
            <a:lvl8pPr marL="34671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8pPr>
            <a:lvl9pPr marL="39243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800"/>
              <a:t>Take one of the perfectly amorphous silica cells made by the WWW method</a:t>
            </a:r>
          </a:p>
          <a:p>
            <a:pPr>
              <a:lnSpc>
                <a:spcPct val="110000"/>
              </a:lnSpc>
            </a:pPr>
            <a:r>
              <a:rPr lang="en-US" altLang="en-US" sz="1800"/>
              <a:t>Relax with Watanabe-Samela potential (</a:t>
            </a:r>
            <a:r>
              <a:rPr lang="en-US" altLang="en-US" sz="1800" b="0" i="1">
                <a:solidFill>
                  <a:srgbClr val="CC3300"/>
                </a:solidFill>
                <a:latin typeface="Times New Roman" pitchFamily="18" charset="0"/>
              </a:rPr>
              <a:t>parcas</a:t>
            </a:r>
            <a:r>
              <a:rPr lang="en-US" altLang="en-US" sz="1800"/>
              <a:t> MD code) </a:t>
            </a:r>
            <a:r>
              <a:rPr lang="en-US" altLang="en-US" sz="1800">
                <a:sym typeface="Symbol" pitchFamily="18" charset="2"/>
              </a:rPr>
              <a:t></a:t>
            </a:r>
            <a:r>
              <a:rPr lang="en-US" altLang="en-US" sz="1800"/>
              <a:t> the number of coordination defects is negligible after relaxation.  </a:t>
            </a:r>
          </a:p>
        </p:txBody>
      </p:sp>
      <p:grpSp>
        <p:nvGrpSpPr>
          <p:cNvPr id="76850" name="Group 50"/>
          <p:cNvGrpSpPr>
            <a:grpSpLocks/>
          </p:cNvGrpSpPr>
          <p:nvPr/>
        </p:nvGrpSpPr>
        <p:grpSpPr bwMode="auto">
          <a:xfrm>
            <a:off x="1116013" y="2133600"/>
            <a:ext cx="4032250" cy="3671888"/>
            <a:chOff x="1519" y="1842"/>
            <a:chExt cx="2359" cy="2132"/>
          </a:xfrm>
        </p:grpSpPr>
        <p:sp>
          <p:nvSpPr>
            <p:cNvPr id="76851" name="Rectangle 51" descr="Large confetti"/>
            <p:cNvSpPr>
              <a:spLocks noChangeArrowheads="1"/>
            </p:cNvSpPr>
            <p:nvPr/>
          </p:nvSpPr>
          <p:spPr bwMode="auto">
            <a:xfrm>
              <a:off x="1519" y="1842"/>
              <a:ext cx="2359" cy="2132"/>
            </a:xfrm>
            <a:prstGeom prst="rect">
              <a:avLst/>
            </a:prstGeom>
            <a:pattFill prst="lgConfetti">
              <a:fgClr>
                <a:srgbClr val="FCA311"/>
              </a:fgClr>
              <a:bgClr>
                <a:srgbClr val="CC33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2" name="Text Box 52"/>
            <p:cNvSpPr txBox="1">
              <a:spLocks noChangeArrowheads="1"/>
            </p:cNvSpPr>
            <p:nvPr/>
          </p:nvSpPr>
          <p:spPr bwMode="auto">
            <a:xfrm>
              <a:off x="3243" y="1933"/>
              <a:ext cx="59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altLang="en-US" sz="2200" b="1" i="1">
                  <a:latin typeface="Times New Roman" pitchFamily="18" charset="0"/>
                </a:rPr>
                <a:t>a</a:t>
              </a:r>
              <a:r>
                <a:rPr lang="fi-FI" altLang="en-US" sz="2200" b="1"/>
                <a:t>-SiO</a:t>
              </a:r>
              <a:r>
                <a:rPr lang="fi-FI" altLang="en-US" sz="2200" b="1" baseline="-25000"/>
                <a:t>2</a:t>
              </a:r>
              <a:endParaRPr lang="en-US" altLang="en-US" sz="2200" b="1" baseline="-25000"/>
            </a:p>
          </p:txBody>
        </p:sp>
      </p:grpSp>
      <p:sp>
        <p:nvSpPr>
          <p:cNvPr id="76853" name="Oval 53"/>
          <p:cNvSpPr>
            <a:spLocks noChangeArrowheads="1"/>
          </p:cNvSpPr>
          <p:nvPr/>
        </p:nvSpPr>
        <p:spPr bwMode="auto">
          <a:xfrm>
            <a:off x="2227263" y="3106738"/>
            <a:ext cx="1657350" cy="1655762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54" name="PubTriangle"/>
          <p:cNvSpPr>
            <a:spLocks noEditPoints="1" noChangeArrowheads="1"/>
          </p:cNvSpPr>
          <p:nvPr/>
        </p:nvSpPr>
        <p:spPr bwMode="auto">
          <a:xfrm rot="272297">
            <a:off x="3276600" y="2133600"/>
            <a:ext cx="1079500" cy="1009650"/>
          </a:xfrm>
          <a:custGeom>
            <a:avLst/>
            <a:gdLst>
              <a:gd name="G0" fmla="+- 0 0 0"/>
              <a:gd name="G1" fmla="*/ 10800 1 2"/>
              <a:gd name="G2" fmla="*/ G1 10449 21600"/>
              <a:gd name="G3" fmla="+- 10800 0 G2"/>
              <a:gd name="G4" fmla="+- 10800 0 0"/>
              <a:gd name="G5" fmla="+- G1 10800 0"/>
              <a:gd name="G6" fmla="*/ 10449 1 2"/>
              <a:gd name="G7" fmla="+- 10449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025 h 21600"/>
              <a:gd name="T8" fmla="*/ 21600 w 21600"/>
              <a:gd name="T9" fmla="*/ 10449 h 21600"/>
              <a:gd name="T10" fmla="*/ 16200 w 21600"/>
              <a:gd name="T11" fmla="*/ 5225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44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6855" name="Oval 55" descr="Sphere"/>
          <p:cNvSpPr>
            <a:spLocks noChangeArrowheads="1"/>
          </p:cNvSpPr>
          <p:nvPr/>
        </p:nvSpPr>
        <p:spPr bwMode="auto">
          <a:xfrm>
            <a:off x="6011863" y="4868863"/>
            <a:ext cx="1657350" cy="1657350"/>
          </a:xfrm>
          <a:prstGeom prst="ellipse">
            <a:avLst/>
          </a:prstGeom>
          <a:pattFill prst="sphere">
            <a:fgClr>
              <a:srgbClr val="5F3554"/>
            </a:fgClr>
            <a:bgClr>
              <a:srgbClr val="FCA31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56" name="Rectangle 56"/>
          <p:cNvSpPr>
            <a:spLocks noChangeArrowheads="1"/>
          </p:cNvSpPr>
          <p:nvPr/>
        </p:nvSpPr>
        <p:spPr bwMode="auto">
          <a:xfrm>
            <a:off x="5292725" y="4149725"/>
            <a:ext cx="33369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2575" indent="-282575">
              <a:lnSpc>
                <a:spcPts val="3000"/>
              </a:lnSpc>
              <a:buClr>
                <a:srgbClr val="FCA311"/>
              </a:buClr>
              <a:buSzPct val="110000"/>
              <a:buFont typeface="Wingdings" pitchFamily="2" charset="2"/>
              <a:buChar char="n"/>
              <a:defRPr sz="2400" b="1">
                <a:solidFill>
                  <a:srgbClr val="1E1C77"/>
                </a:solidFill>
                <a:latin typeface="Arial" charset="0"/>
              </a:defRPr>
            </a:lvl1pPr>
            <a:lvl2pPr marL="669925" indent="-190500">
              <a:lnSpc>
                <a:spcPts val="3000"/>
              </a:lnSpc>
              <a:buClr>
                <a:srgbClr val="FCA311"/>
              </a:buClr>
              <a:buSzPct val="80000"/>
              <a:buFont typeface="Wingdings" pitchFamily="2" charset="2"/>
              <a:buChar char="n"/>
              <a:defRPr sz="2000" b="1">
                <a:solidFill>
                  <a:srgbClr val="1E1C77"/>
                </a:solidFill>
                <a:latin typeface="Arial" charset="0"/>
              </a:defRPr>
            </a:lvl2pPr>
            <a:lvl3pPr marL="1050925" indent="-190500">
              <a:lnSpc>
                <a:spcPts val="3000"/>
              </a:lnSpc>
              <a:buClr>
                <a:srgbClr val="FCA311"/>
              </a:buClr>
              <a:buChar char="•"/>
              <a:defRPr b="1">
                <a:solidFill>
                  <a:srgbClr val="1E1C77"/>
                </a:solidFill>
                <a:latin typeface="Arial" charset="0"/>
              </a:defRPr>
            </a:lvl3pPr>
            <a:lvl4pPr marL="1622425" indent="-1524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4pPr>
            <a:lvl5pPr marL="2095500" indent="-1905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5pPr>
            <a:lvl6pPr marL="25527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6pPr>
            <a:lvl7pPr marL="30099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7pPr>
            <a:lvl8pPr marL="34671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8pPr>
            <a:lvl9pPr marL="39243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800"/>
              <a:t>Cut a hole and insert a compressed nanocrystal ball.</a:t>
            </a:r>
          </a:p>
        </p:txBody>
      </p:sp>
      <p:sp>
        <p:nvSpPr>
          <p:cNvPr id="76918" name="Text Box 118"/>
          <p:cNvSpPr txBox="1">
            <a:spLocks noChangeArrowheads="1"/>
          </p:cNvSpPr>
          <p:nvPr/>
        </p:nvSpPr>
        <p:spPr bwMode="auto">
          <a:xfrm>
            <a:off x="1116013" y="6237288"/>
            <a:ext cx="27447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sv-FI" altLang="en-US" sz="1200"/>
              <a:t>Flyura Djurabekova, IBMM talk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3000"/>
                                        <p:tgtEl>
                                          <p:spTgt spid="7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8 -0.00023 C 0.02604 -0.00023 0.06702 0.05417 0.06702 0.12176 C 0.06702 0.18959 0.02604 0.24468 -0.02378 0.24468 C -0.07378 0.24468 -0.11423 0.18959 -0.11423 0.12176 C -0.11423 0.05417 -0.07378 -0.00023 -0.02378 -0.00023 Z " pathEditMode="relative" rAng="0" ptsTypes="fffff">
                                      <p:cBhvr>
                                        <p:cTn id="28" dur="3000" fill="hold"/>
                                        <p:tgtEl>
                                          <p:spTgt spid="76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6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685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354 -0.25718 L -2.77778E-7 2.96296E-6 " pathEditMode="relative" rAng="0" ptsTypes="AA">
                                      <p:cBhvr>
                                        <p:cTn id="42" dur="2000" spd="-100000" fill="hold"/>
                                        <p:tgtEl>
                                          <p:spTgt spid="76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768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49" grpId="0" build="p"/>
      <p:bldP spid="76853" grpId="0" animBg="1"/>
      <p:bldP spid="76854" grpId="0" animBg="1"/>
      <p:bldP spid="76854" grpId="1" animBg="1"/>
      <p:bldP spid="76854" grpId="2" animBg="1"/>
      <p:bldP spid="76855" grpId="0" animBg="1"/>
      <p:bldP spid="76855" grpId="1" animBg="1"/>
      <p:bldP spid="76855" grpId="2" animBg="1"/>
      <p:bldP spid="76855" grpId="3" animBg="1"/>
      <p:bldP spid="768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How much material/slide?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altLang="en-US" dirty="0"/>
              <a:t>In the old </a:t>
            </a:r>
            <a:r>
              <a:rPr lang="sv-FI" altLang="en-US" dirty="0" err="1"/>
              <a:t>transparancy</a:t>
            </a:r>
            <a:r>
              <a:rPr lang="sv-FI" altLang="en-US" dirty="0"/>
              <a:t> </a:t>
            </a:r>
            <a:r>
              <a:rPr lang="sv-FI" altLang="en-US" dirty="0" err="1"/>
              <a:t>times</a:t>
            </a:r>
            <a:r>
              <a:rPr lang="sv-FI" altLang="en-US" dirty="0"/>
              <a:t> and A4-format </a:t>
            </a:r>
            <a:r>
              <a:rPr lang="sv-FI" altLang="en-US" dirty="0" err="1"/>
              <a:t>one</a:t>
            </a:r>
            <a:r>
              <a:rPr lang="sv-FI" altLang="en-US" dirty="0"/>
              <a:t> </a:t>
            </a:r>
            <a:r>
              <a:rPr lang="sv-FI" altLang="en-US" dirty="0" err="1"/>
              <a:t>often</a:t>
            </a:r>
            <a:r>
              <a:rPr lang="sv-FI" altLang="en-US" dirty="0"/>
              <a:t> </a:t>
            </a:r>
            <a:r>
              <a:rPr lang="sv-FI" altLang="en-US" dirty="0" err="1"/>
              <a:t>had</a:t>
            </a:r>
            <a:r>
              <a:rPr lang="sv-FI" altLang="en-US" dirty="0"/>
              <a:t> a </a:t>
            </a:r>
            <a:r>
              <a:rPr lang="sv-FI" altLang="en-US" dirty="0" err="1"/>
              <a:t>lot</a:t>
            </a:r>
            <a:r>
              <a:rPr lang="sv-FI" altLang="en-US" dirty="0"/>
              <a:t> </a:t>
            </a:r>
            <a:r>
              <a:rPr lang="sv-FI" altLang="en-US" dirty="0" err="1"/>
              <a:t>of</a:t>
            </a:r>
            <a:r>
              <a:rPr lang="sv-FI" altLang="en-US" dirty="0"/>
              <a:t> stuff on the same </a:t>
            </a:r>
            <a:r>
              <a:rPr lang="sv-FI" altLang="en-US" dirty="0" err="1"/>
              <a:t>slide</a:t>
            </a:r>
            <a:endParaRPr lang="sv-FI" altLang="en-US" dirty="0"/>
          </a:p>
          <a:p>
            <a:pPr lvl="1"/>
            <a:r>
              <a:rPr lang="sv-FI" altLang="en-US" dirty="0" err="1"/>
              <a:t>This</a:t>
            </a:r>
            <a:r>
              <a:rPr lang="sv-FI" altLang="en-US" dirty="0"/>
              <a:t> </a:t>
            </a:r>
            <a:r>
              <a:rPr lang="sv-FI" altLang="en-US" dirty="0" err="1"/>
              <a:t>was</a:t>
            </a:r>
            <a:r>
              <a:rPr lang="sv-FI" altLang="en-US" dirty="0"/>
              <a:t> </a:t>
            </a:r>
            <a:r>
              <a:rPr lang="sv-FI" altLang="en-US" dirty="0" err="1"/>
              <a:t>possible</a:t>
            </a:r>
            <a:r>
              <a:rPr lang="sv-FI" altLang="en-US" dirty="0"/>
              <a:t> </a:t>
            </a:r>
            <a:r>
              <a:rPr lang="sv-FI" altLang="en-US" dirty="0" err="1"/>
              <a:t>due</a:t>
            </a:r>
            <a:r>
              <a:rPr lang="sv-FI" altLang="en-US" dirty="0"/>
              <a:t> </a:t>
            </a:r>
            <a:r>
              <a:rPr lang="sv-FI" altLang="en-US" dirty="0" err="1"/>
              <a:t>to</a:t>
            </a:r>
            <a:r>
              <a:rPr lang="sv-FI" altLang="en-US" dirty="0"/>
              <a:t> </a:t>
            </a:r>
            <a:r>
              <a:rPr lang="sv-FI" altLang="en-US" dirty="0" err="1"/>
              <a:t>high</a:t>
            </a:r>
            <a:r>
              <a:rPr lang="sv-FI" altLang="en-US" dirty="0"/>
              <a:t> resolution (300 dpi or </a:t>
            </a:r>
            <a:r>
              <a:rPr lang="sv-FI" altLang="en-US" dirty="0" err="1"/>
              <a:t>more</a:t>
            </a:r>
            <a:r>
              <a:rPr lang="sv-FI" altLang="en-US" dirty="0"/>
              <a:t>)</a:t>
            </a:r>
          </a:p>
          <a:p>
            <a:pPr lvl="1"/>
            <a:r>
              <a:rPr lang="sv-FI" altLang="en-US" dirty="0" err="1"/>
              <a:t>Reasons</a:t>
            </a:r>
            <a:r>
              <a:rPr lang="sv-FI" altLang="en-US" dirty="0"/>
              <a:t>: </a:t>
            </a:r>
            <a:r>
              <a:rPr lang="sv-FI" altLang="en-US" dirty="0" err="1"/>
              <a:t>slides</a:t>
            </a:r>
            <a:r>
              <a:rPr lang="sv-FI" altLang="en-US" dirty="0"/>
              <a:t> </a:t>
            </a:r>
            <a:r>
              <a:rPr lang="sv-FI" altLang="en-US" dirty="0" err="1"/>
              <a:t>were</a:t>
            </a:r>
            <a:r>
              <a:rPr lang="sv-FI" altLang="en-US" dirty="0"/>
              <a:t> </a:t>
            </a:r>
            <a:r>
              <a:rPr lang="sv-FI" altLang="en-US" dirty="0" err="1"/>
              <a:t>expensive</a:t>
            </a:r>
            <a:r>
              <a:rPr lang="sv-FI" altLang="en-US" dirty="0"/>
              <a:t> and </a:t>
            </a:r>
            <a:r>
              <a:rPr lang="sv-FI" altLang="en-US" dirty="0" err="1"/>
              <a:t>heavy</a:t>
            </a:r>
            <a:r>
              <a:rPr lang="sv-FI" altLang="en-US" dirty="0"/>
              <a:t>, so </a:t>
            </a:r>
            <a:r>
              <a:rPr lang="sv-FI" altLang="en-US" dirty="0" err="1"/>
              <a:t>reducing</a:t>
            </a:r>
            <a:r>
              <a:rPr lang="sv-FI" altLang="en-US" dirty="0"/>
              <a:t> </a:t>
            </a:r>
            <a:r>
              <a:rPr lang="sv-FI" altLang="en-US" dirty="0" err="1"/>
              <a:t>their</a:t>
            </a:r>
            <a:r>
              <a:rPr lang="sv-FI" altLang="en-US" dirty="0"/>
              <a:t> </a:t>
            </a:r>
            <a:r>
              <a:rPr lang="sv-FI" altLang="en-US" dirty="0" err="1"/>
              <a:t>number</a:t>
            </a:r>
            <a:r>
              <a:rPr lang="sv-FI" altLang="en-US" dirty="0"/>
              <a:t> </a:t>
            </a:r>
            <a:r>
              <a:rPr lang="sv-FI" altLang="en-US" dirty="0" err="1"/>
              <a:t>made</a:t>
            </a:r>
            <a:r>
              <a:rPr lang="sv-FI" altLang="en-US" dirty="0"/>
              <a:t> sense</a:t>
            </a:r>
          </a:p>
          <a:p>
            <a:pPr lvl="1"/>
            <a:endParaRPr lang="sv-FI" altLang="en-US" dirty="0"/>
          </a:p>
          <a:p>
            <a:r>
              <a:rPr lang="sv-FI" altLang="en-US" dirty="0" err="1"/>
              <a:t>Now</a:t>
            </a:r>
            <a:r>
              <a:rPr lang="sv-FI" altLang="en-US" dirty="0"/>
              <a:t> the situation is </a:t>
            </a:r>
            <a:r>
              <a:rPr lang="sv-FI" altLang="en-US" dirty="0" err="1"/>
              <a:t>pretty</a:t>
            </a:r>
            <a:r>
              <a:rPr lang="sv-FI" altLang="en-US" dirty="0"/>
              <a:t> </a:t>
            </a:r>
            <a:r>
              <a:rPr lang="sv-FI" altLang="en-US" dirty="0" err="1"/>
              <a:t>exactly</a:t>
            </a:r>
            <a:r>
              <a:rPr lang="sv-FI" altLang="en-US" dirty="0"/>
              <a:t> </a:t>
            </a:r>
            <a:r>
              <a:rPr lang="sv-FI" altLang="en-US" dirty="0" err="1"/>
              <a:t>opposite</a:t>
            </a:r>
            <a:r>
              <a:rPr lang="sv-FI" altLang="en-US" dirty="0"/>
              <a:t>:</a:t>
            </a:r>
          </a:p>
          <a:p>
            <a:pPr lvl="1"/>
            <a:r>
              <a:rPr lang="sv-FI" altLang="en-US" dirty="0"/>
              <a:t>Resolution is </a:t>
            </a:r>
            <a:r>
              <a:rPr lang="sv-FI" altLang="en-US" dirty="0" err="1"/>
              <a:t>limited</a:t>
            </a:r>
            <a:r>
              <a:rPr lang="sv-FI" altLang="en-US" dirty="0"/>
              <a:t> </a:t>
            </a:r>
            <a:r>
              <a:rPr lang="sv-FI" altLang="en-US" dirty="0" err="1"/>
              <a:t>to</a:t>
            </a:r>
            <a:r>
              <a:rPr lang="sv-FI" altLang="en-US" dirty="0"/>
              <a:t> 1024x768 pixels (less </a:t>
            </a:r>
            <a:r>
              <a:rPr lang="sv-FI" altLang="en-US" dirty="0" err="1"/>
              <a:t>than</a:t>
            </a:r>
            <a:r>
              <a:rPr lang="sv-FI" altLang="en-US" dirty="0"/>
              <a:t> on a display)</a:t>
            </a:r>
          </a:p>
          <a:p>
            <a:pPr lvl="1"/>
            <a:r>
              <a:rPr lang="sv-FI" altLang="en-US" dirty="0" err="1"/>
              <a:t>One</a:t>
            </a:r>
            <a:r>
              <a:rPr lang="sv-FI" altLang="en-US" dirty="0"/>
              <a:t> </a:t>
            </a:r>
            <a:r>
              <a:rPr lang="sv-FI" altLang="en-US" dirty="0" err="1"/>
              <a:t>more</a:t>
            </a:r>
            <a:r>
              <a:rPr lang="sv-FI" altLang="en-US" dirty="0"/>
              <a:t> </a:t>
            </a:r>
            <a:r>
              <a:rPr lang="sv-FI" altLang="en-US" dirty="0" err="1"/>
              <a:t>slide</a:t>
            </a:r>
            <a:r>
              <a:rPr lang="sv-FI" altLang="en-US" dirty="0"/>
              <a:t> </a:t>
            </a:r>
            <a:r>
              <a:rPr lang="sv-FI" altLang="en-US" dirty="0" err="1"/>
              <a:t>costs</a:t>
            </a:r>
            <a:r>
              <a:rPr lang="sv-FI" altLang="en-US" dirty="0"/>
              <a:t> </a:t>
            </a:r>
            <a:r>
              <a:rPr lang="sv-FI" altLang="en-US" dirty="0" err="1"/>
              <a:t>nothing</a:t>
            </a:r>
            <a:endParaRPr lang="sv-FI" altLang="en-US" dirty="0"/>
          </a:p>
          <a:p>
            <a:pPr>
              <a:buFont typeface="Wingdings" pitchFamily="2" charset="2"/>
              <a:buNone/>
            </a:pPr>
            <a:endParaRPr lang="sv-FI" altLang="en-US" dirty="0"/>
          </a:p>
          <a:p>
            <a:pPr>
              <a:buFont typeface="Symbol" pitchFamily="18" charset="2"/>
              <a:buChar char="Þ"/>
            </a:pPr>
            <a:r>
              <a:rPr lang="sv-FI" altLang="en-US" dirty="0" err="1"/>
              <a:t>Rule</a:t>
            </a:r>
            <a:r>
              <a:rPr lang="sv-FI" altLang="en-US" dirty="0"/>
              <a:t> </a:t>
            </a:r>
            <a:r>
              <a:rPr lang="sv-FI" altLang="en-US" dirty="0" err="1"/>
              <a:t>of</a:t>
            </a:r>
            <a:r>
              <a:rPr lang="sv-FI" altLang="en-US" dirty="0"/>
              <a:t> </a:t>
            </a:r>
            <a:r>
              <a:rPr lang="sv-FI" altLang="en-US" dirty="0" err="1"/>
              <a:t>thumb</a:t>
            </a:r>
            <a:r>
              <a:rPr lang="sv-FI" altLang="en-US" dirty="0"/>
              <a:t>: Little material/</a:t>
            </a:r>
            <a:r>
              <a:rPr lang="sv-FI" altLang="en-US" dirty="0" err="1"/>
              <a:t>slide</a:t>
            </a:r>
            <a:r>
              <a:rPr lang="sv-FI" altLang="en-US" dirty="0"/>
              <a:t>: </a:t>
            </a:r>
            <a:r>
              <a:rPr lang="sv-FI" altLang="en-US" dirty="0" err="1"/>
              <a:t>large</a:t>
            </a:r>
            <a:endParaRPr lang="sv-FI" altLang="en-US" dirty="0"/>
          </a:p>
          <a:p>
            <a:pPr>
              <a:buFont typeface="Symbol" pitchFamily="18" charset="2"/>
              <a:buNone/>
            </a:pPr>
            <a:r>
              <a:rPr lang="sv-FI" altLang="en-US" dirty="0"/>
              <a:t>                              font, at </a:t>
            </a:r>
            <a:r>
              <a:rPr lang="sv-FI" altLang="en-US" dirty="0" err="1"/>
              <a:t>most</a:t>
            </a:r>
            <a:r>
              <a:rPr lang="sv-FI" altLang="en-US" dirty="0"/>
              <a:t> 2 </a:t>
            </a:r>
            <a:r>
              <a:rPr lang="sv-FI" altLang="en-US" dirty="0" err="1"/>
              <a:t>figures</a:t>
            </a:r>
            <a:r>
              <a:rPr lang="sv-FI" altLang="en-US" dirty="0"/>
              <a:t>/</a:t>
            </a:r>
            <a:r>
              <a:rPr lang="sv-FI" altLang="en-US" dirty="0" err="1"/>
              <a:t>slide</a:t>
            </a:r>
            <a:endParaRPr lang="sv-FI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How much material/slide?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052513"/>
            <a:ext cx="7010400" cy="431800"/>
          </a:xfrm>
        </p:spPr>
        <p:txBody>
          <a:bodyPr/>
          <a:lstStyle/>
          <a:p>
            <a:r>
              <a:rPr lang="sv-FI" altLang="en-US">
                <a:solidFill>
                  <a:srgbClr val="7E1B00"/>
                </a:solidFill>
              </a:rPr>
              <a:t>How </a:t>
            </a:r>
            <a:r>
              <a:rPr lang="sv-FI" altLang="en-US" i="1">
                <a:solidFill>
                  <a:srgbClr val="7E1B00"/>
                </a:solidFill>
                <a:latin typeface="Arial Rounded MT Bold" pitchFamily="34" charset="0"/>
              </a:rPr>
              <a:t>not</a:t>
            </a:r>
            <a:r>
              <a:rPr lang="sv-FI" altLang="en-US">
                <a:solidFill>
                  <a:srgbClr val="7E1B00"/>
                </a:solidFill>
              </a:rPr>
              <a:t>  to do?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7338"/>
            <a:ext cx="6696075" cy="5022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Uniform layout!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125538"/>
            <a:ext cx="7056437" cy="5399087"/>
          </a:xfrm>
        </p:spPr>
        <p:txBody>
          <a:bodyPr/>
          <a:lstStyle/>
          <a:p>
            <a:r>
              <a:rPr lang="en-US" altLang="en-US"/>
              <a:t>It is important and useful to have a common layout (”Master slide”) which makes all slides look somewhat similar</a:t>
            </a:r>
          </a:p>
          <a:p>
            <a:pPr lvl="1"/>
            <a:r>
              <a:rPr lang="en-US" altLang="en-US"/>
              <a:t>Otherwise too restless</a:t>
            </a:r>
          </a:p>
          <a:p>
            <a:pPr lvl="1"/>
            <a:r>
              <a:rPr lang="en-US" altLang="en-US"/>
              <a:t>”Master slide” allows changing layout, logos etc. automatically in the whole presentation</a:t>
            </a:r>
          </a:p>
          <a:p>
            <a:r>
              <a:rPr lang="en-US" altLang="en-US"/>
              <a:t>Powerpoint, OpenOffice, Latex all have good examples</a:t>
            </a:r>
          </a:p>
          <a:p>
            <a:pPr lvl="1"/>
            <a:r>
              <a:rPr lang="en-US" altLang="en-US"/>
              <a:t>But do not use the Powerpoint default, that gives an amateurish impression! </a:t>
            </a:r>
            <a:r>
              <a:rPr lang="en-US" altLang="en-US">
                <a:sym typeface="Wingdings" pitchFamily="2" charset="2"/>
              </a:rPr>
              <a:t></a:t>
            </a:r>
            <a:endParaRPr lang="en-US" altLang="en-US"/>
          </a:p>
          <a:p>
            <a:r>
              <a:rPr lang="en-US" altLang="en-US"/>
              <a:t>Most big organizations have their own formats – e.g. the University of Helsinki format is quite good after minor tuning</a:t>
            </a:r>
          </a:p>
          <a:p>
            <a:pPr lvl="1"/>
            <a:r>
              <a:rPr lang="en-US" altLang="en-US"/>
              <a:t>And it can also be fun to make your 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Uniform layout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125538"/>
            <a:ext cx="7129462" cy="52117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v-FI" altLang="en-US" sz="2800" dirty="0" err="1"/>
              <a:t>What</a:t>
            </a:r>
            <a:r>
              <a:rPr lang="sv-FI" altLang="en-US" sz="2800" dirty="0"/>
              <a:t> </a:t>
            </a:r>
            <a:r>
              <a:rPr lang="sv-FI" altLang="en-US" sz="2800" dirty="0" err="1"/>
              <a:t>should</a:t>
            </a:r>
            <a:r>
              <a:rPr lang="sv-FI" altLang="en-US" sz="2800" dirty="0"/>
              <a:t> the layout </a:t>
            </a:r>
            <a:r>
              <a:rPr lang="sv-FI" altLang="en-US" sz="2800" dirty="0" err="1"/>
              <a:t>put</a:t>
            </a:r>
            <a:r>
              <a:rPr lang="sv-FI" altLang="en-US" sz="2800" dirty="0"/>
              <a:t> on all </a:t>
            </a:r>
            <a:r>
              <a:rPr lang="sv-FI" altLang="en-US" sz="2800" dirty="0" err="1"/>
              <a:t>slides</a:t>
            </a:r>
            <a:r>
              <a:rPr lang="sv-FI" altLang="en-US" sz="2800" dirty="0"/>
              <a:t>?</a:t>
            </a:r>
          </a:p>
          <a:p>
            <a:pPr>
              <a:buFont typeface="Wingdings" pitchFamily="2" charset="2"/>
              <a:buNone/>
            </a:pPr>
            <a:endParaRPr lang="sv-FI" altLang="en-US" sz="2800" dirty="0"/>
          </a:p>
          <a:p>
            <a:r>
              <a:rPr lang="sv-FI" altLang="en-US" dirty="0" err="1"/>
              <a:t>Organization</a:t>
            </a:r>
            <a:r>
              <a:rPr lang="sv-FI" altLang="en-US" dirty="0"/>
              <a:t> logo</a:t>
            </a:r>
          </a:p>
          <a:p>
            <a:pPr lvl="1"/>
            <a:r>
              <a:rPr lang="sv-FI" altLang="en-US" dirty="0" err="1"/>
              <a:t>Possibly</a:t>
            </a:r>
            <a:r>
              <a:rPr lang="sv-FI" altLang="en-US" dirty="0"/>
              <a:t> </a:t>
            </a:r>
            <a:r>
              <a:rPr lang="sv-FI" altLang="en-US" dirty="0" err="1"/>
              <a:t>also</a:t>
            </a:r>
            <a:r>
              <a:rPr lang="sv-FI" altLang="en-US" dirty="0"/>
              <a:t> </a:t>
            </a:r>
            <a:r>
              <a:rPr lang="sv-FI" altLang="en-US" dirty="0" err="1"/>
              <a:t>collaborator</a:t>
            </a:r>
            <a:r>
              <a:rPr lang="sv-FI" altLang="en-US" dirty="0"/>
              <a:t> logos</a:t>
            </a:r>
          </a:p>
          <a:p>
            <a:r>
              <a:rPr lang="sv-FI" altLang="en-US" dirty="0" err="1"/>
              <a:t>Your</a:t>
            </a:r>
            <a:r>
              <a:rPr lang="sv-FI" altLang="en-US" dirty="0"/>
              <a:t> </a:t>
            </a:r>
            <a:r>
              <a:rPr lang="sv-FI" altLang="en-US" dirty="0" err="1"/>
              <a:t>name</a:t>
            </a:r>
            <a:r>
              <a:rPr lang="sv-FI" altLang="en-US" dirty="0"/>
              <a:t> and </a:t>
            </a:r>
            <a:r>
              <a:rPr lang="sv-FI" altLang="en-US" dirty="0" err="1"/>
              <a:t>affiliation</a:t>
            </a:r>
            <a:r>
              <a:rPr lang="sv-FI" altLang="en-US" dirty="0"/>
              <a:t> </a:t>
            </a:r>
          </a:p>
          <a:p>
            <a:pPr lvl="1"/>
            <a:r>
              <a:rPr lang="sv-FI" altLang="en-US" dirty="0"/>
              <a:t>For </a:t>
            </a:r>
            <a:r>
              <a:rPr lang="sv-FI" altLang="en-US" dirty="0" err="1"/>
              <a:t>people</a:t>
            </a:r>
            <a:r>
              <a:rPr lang="sv-FI" altLang="en-US" dirty="0"/>
              <a:t> </a:t>
            </a:r>
            <a:r>
              <a:rPr lang="sv-FI" altLang="en-US" dirty="0" err="1"/>
              <a:t>who</a:t>
            </a:r>
            <a:r>
              <a:rPr lang="sv-FI" altLang="en-US" dirty="0"/>
              <a:t> </a:t>
            </a:r>
            <a:r>
              <a:rPr lang="sv-FI" altLang="en-US" dirty="0" err="1"/>
              <a:t>arrive</a:t>
            </a:r>
            <a:r>
              <a:rPr lang="sv-FI" altLang="en-US" dirty="0"/>
              <a:t> late, or </a:t>
            </a:r>
            <a:r>
              <a:rPr lang="sv-FI" altLang="en-US" dirty="0" err="1"/>
              <a:t>wake</a:t>
            </a:r>
            <a:r>
              <a:rPr lang="sv-FI" altLang="en-US" dirty="0"/>
              <a:t> </a:t>
            </a:r>
            <a:r>
              <a:rPr lang="sv-FI" altLang="en-US" dirty="0" err="1"/>
              <a:t>up</a:t>
            </a:r>
            <a:r>
              <a:rPr lang="sv-FI" altLang="en-US" dirty="0"/>
              <a:t> in the </a:t>
            </a:r>
            <a:r>
              <a:rPr lang="sv-FI" altLang="en-US" dirty="0" err="1"/>
              <a:t>middle</a:t>
            </a:r>
            <a:r>
              <a:rPr lang="sv-FI" altLang="en-US" dirty="0"/>
              <a:t> </a:t>
            </a:r>
            <a:r>
              <a:rPr lang="sv-FI" altLang="en-US" dirty="0" err="1"/>
              <a:t>of</a:t>
            </a:r>
            <a:r>
              <a:rPr lang="sv-FI" altLang="en-US" dirty="0"/>
              <a:t> the presentation</a:t>
            </a:r>
          </a:p>
          <a:p>
            <a:r>
              <a:rPr lang="sv-FI" altLang="en-US" i="1" dirty="0" smtClean="0"/>
              <a:t>Not the </a:t>
            </a:r>
            <a:r>
              <a:rPr lang="sv-FI" altLang="en-US" dirty="0" err="1" smtClean="0"/>
              <a:t>place</a:t>
            </a:r>
            <a:r>
              <a:rPr lang="sv-FI" altLang="en-US" dirty="0" smtClean="0"/>
              <a:t> </a:t>
            </a:r>
            <a:r>
              <a:rPr lang="sv-FI" altLang="en-US" dirty="0"/>
              <a:t>and date </a:t>
            </a:r>
            <a:r>
              <a:rPr lang="sv-FI" altLang="en-US" dirty="0" err="1"/>
              <a:t>of</a:t>
            </a:r>
            <a:r>
              <a:rPr lang="sv-FI" altLang="en-US" dirty="0"/>
              <a:t> </a:t>
            </a:r>
            <a:r>
              <a:rPr lang="sv-FI" altLang="en-US" dirty="0" smtClean="0"/>
              <a:t>the presentation</a:t>
            </a:r>
            <a:endParaRPr lang="sv-FI" altLang="en-US" dirty="0"/>
          </a:p>
          <a:p>
            <a:pPr lvl="1"/>
            <a:r>
              <a:rPr lang="sv-FI" altLang="en-US" dirty="0" err="1"/>
              <a:t>This</a:t>
            </a:r>
            <a:r>
              <a:rPr lang="sv-FI" altLang="en-US" dirty="0"/>
              <a:t> is not </a:t>
            </a:r>
            <a:r>
              <a:rPr lang="sv-FI" altLang="en-US" dirty="0" err="1"/>
              <a:t>sooo</a:t>
            </a:r>
            <a:r>
              <a:rPr lang="sv-FI" altLang="en-US" dirty="0"/>
              <a:t> </a:t>
            </a:r>
            <a:r>
              <a:rPr lang="sv-FI" altLang="en-US" dirty="0" err="1"/>
              <a:t>crucial</a:t>
            </a:r>
            <a:r>
              <a:rPr lang="sv-FI" altLang="en-US" dirty="0"/>
              <a:t>, </a:t>
            </a:r>
            <a:r>
              <a:rPr lang="sv-FI" altLang="en-US" dirty="0" err="1"/>
              <a:t>most</a:t>
            </a:r>
            <a:r>
              <a:rPr lang="sv-FI" altLang="en-US" dirty="0"/>
              <a:t> </a:t>
            </a:r>
            <a:r>
              <a:rPr lang="sv-FI" altLang="en-US" dirty="0" err="1"/>
              <a:t>people</a:t>
            </a:r>
            <a:r>
              <a:rPr lang="sv-FI" altLang="en-US" dirty="0"/>
              <a:t> do </a:t>
            </a:r>
            <a:r>
              <a:rPr lang="sv-FI" altLang="en-US" dirty="0" err="1"/>
              <a:t>know</a:t>
            </a:r>
            <a:r>
              <a:rPr lang="sv-FI" altLang="en-US" dirty="0"/>
              <a:t> </a:t>
            </a:r>
            <a:r>
              <a:rPr lang="sv-FI" altLang="en-US" dirty="0" err="1"/>
              <a:t>where</a:t>
            </a:r>
            <a:r>
              <a:rPr lang="sv-FI" altLang="en-US" dirty="0"/>
              <a:t> </a:t>
            </a:r>
            <a:r>
              <a:rPr lang="sv-FI" altLang="en-US" dirty="0" err="1"/>
              <a:t>they</a:t>
            </a:r>
            <a:r>
              <a:rPr lang="sv-FI" altLang="en-US" dirty="0"/>
              <a:t> </a:t>
            </a:r>
            <a:r>
              <a:rPr lang="sv-FI" altLang="en-US" dirty="0" err="1"/>
              <a:t>are</a:t>
            </a:r>
            <a:r>
              <a:rPr lang="sv-FI" altLang="en-US" dirty="0"/>
              <a:t>...</a:t>
            </a:r>
          </a:p>
          <a:p>
            <a:pPr lvl="1"/>
            <a:r>
              <a:rPr lang="sv-FI" altLang="en-US" dirty="0"/>
              <a:t>In </a:t>
            </a:r>
            <a:r>
              <a:rPr lang="sv-FI" altLang="en-US" dirty="0" err="1"/>
              <a:t>fact</a:t>
            </a:r>
            <a:r>
              <a:rPr lang="sv-FI" altLang="en-US" dirty="0"/>
              <a:t> it </a:t>
            </a:r>
            <a:r>
              <a:rPr lang="sv-FI" altLang="en-US" dirty="0" err="1"/>
              <a:t>can</a:t>
            </a:r>
            <a:r>
              <a:rPr lang="sv-FI" altLang="en-US" dirty="0"/>
              <a:t> </a:t>
            </a:r>
            <a:r>
              <a:rPr lang="sv-FI" altLang="en-US" dirty="0" err="1"/>
              <a:t>lead</a:t>
            </a:r>
            <a:r>
              <a:rPr lang="sv-FI" altLang="en-US" dirty="0"/>
              <a:t> </a:t>
            </a:r>
            <a:r>
              <a:rPr lang="sv-FI" altLang="en-US" dirty="0" err="1"/>
              <a:t>to</a:t>
            </a:r>
            <a:r>
              <a:rPr lang="sv-FI" altLang="en-US" dirty="0"/>
              <a:t> </a:t>
            </a:r>
            <a:r>
              <a:rPr lang="sv-FI" altLang="en-US" dirty="0" err="1"/>
              <a:t>embarrassing</a:t>
            </a:r>
            <a:r>
              <a:rPr lang="sv-FI" altLang="en-US" dirty="0"/>
              <a:t> situations </a:t>
            </a:r>
            <a:r>
              <a:rPr lang="sv-FI" altLang="en-US" dirty="0" err="1"/>
              <a:t>if</a:t>
            </a:r>
            <a:r>
              <a:rPr lang="sv-FI" altLang="en-US" dirty="0"/>
              <a:t> </a:t>
            </a:r>
            <a:r>
              <a:rPr lang="sv-FI" altLang="en-US" dirty="0" err="1"/>
              <a:t>you</a:t>
            </a:r>
            <a:r>
              <a:rPr lang="sv-FI" altLang="en-US" dirty="0"/>
              <a:t> </a:t>
            </a:r>
            <a:r>
              <a:rPr lang="sv-FI" altLang="en-US" dirty="0" err="1"/>
              <a:t>have</a:t>
            </a:r>
            <a:r>
              <a:rPr lang="sv-FI" altLang="en-US" dirty="0"/>
              <a:t> </a:t>
            </a:r>
            <a:r>
              <a:rPr lang="sv-FI" altLang="en-US" dirty="0" err="1"/>
              <a:t>forgotten</a:t>
            </a:r>
            <a:r>
              <a:rPr lang="sv-FI" altLang="en-US" dirty="0"/>
              <a:t> </a:t>
            </a:r>
            <a:r>
              <a:rPr lang="sv-FI" altLang="en-US" dirty="0" err="1"/>
              <a:t>to</a:t>
            </a:r>
            <a:r>
              <a:rPr lang="sv-FI" altLang="en-US" dirty="0"/>
              <a:t> </a:t>
            </a:r>
            <a:r>
              <a:rPr lang="sv-FI" altLang="en-US" dirty="0" err="1"/>
              <a:t>update</a:t>
            </a:r>
            <a:r>
              <a:rPr lang="sv-FI" altLang="en-US" dirty="0"/>
              <a:t> it from the </a:t>
            </a:r>
            <a:r>
              <a:rPr lang="sv-FI" altLang="en-US" dirty="0" err="1"/>
              <a:t>previous</a:t>
            </a:r>
            <a:r>
              <a:rPr lang="sv-FI" altLang="en-US" dirty="0"/>
              <a:t>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052513"/>
            <a:ext cx="7064375" cy="3529012"/>
          </a:xfrm>
        </p:spPr>
        <p:txBody>
          <a:bodyPr/>
          <a:lstStyle/>
          <a:p>
            <a:r>
              <a:rPr lang="en-US" altLang="en-US"/>
              <a:t>This presentation gives some subjective advice on how a good presentation should be given</a:t>
            </a:r>
          </a:p>
          <a:p>
            <a:pPr lvl="1"/>
            <a:r>
              <a:rPr lang="en-US" altLang="en-US"/>
              <a:t>Mostly it is about the technical aspects – “how to talk well” is a more difficult question and depends strongly on personality</a:t>
            </a:r>
          </a:p>
          <a:p>
            <a:pPr lvl="2"/>
            <a:r>
              <a:rPr lang="en-US" altLang="en-US"/>
              <a:t>Rule of thumb on the talking: just be yourself</a:t>
            </a:r>
          </a:p>
          <a:p>
            <a:r>
              <a:rPr lang="en-US" altLang="en-US"/>
              <a:t>Comments based on my personal experience on &gt; 50 conferences and &gt; 1000 presentations heard…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403350" y="5157788"/>
            <a:ext cx="7199313" cy="120015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r>
              <a:rPr lang="en-US" altLang="en-US" sz="2400" b="1">
                <a:solidFill>
                  <a:srgbClr val="7E1B00"/>
                </a:solidFill>
              </a:rPr>
              <a:t>NOTE: Due to their special theme, these slides themselves are not a very good </a:t>
            </a:r>
            <a:r>
              <a:rPr lang="en-US" altLang="en-US" sz="2400" b="1" i="1">
                <a:solidFill>
                  <a:srgbClr val="7E1B00"/>
                </a:solidFill>
              </a:rPr>
              <a:t>example</a:t>
            </a:r>
            <a:r>
              <a:rPr lang="en-US" altLang="en-US" sz="2400" b="1">
                <a:solidFill>
                  <a:srgbClr val="7E1B00"/>
                </a:solidFill>
              </a:rPr>
              <a:t> of a good presentation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Master </a:t>
            </a:r>
            <a:r>
              <a:rPr lang="fi-FI" dirty="0" err="1" smtClean="0"/>
              <a:t>slide</a:t>
            </a:r>
            <a:r>
              <a:rPr lang="fi-FI" dirty="0" smtClean="0"/>
              <a:t> – </a:t>
            </a:r>
            <a:r>
              <a:rPr lang="fi-FI" dirty="0" err="1" smtClean="0"/>
              <a:t>minimum</a:t>
            </a:r>
            <a:r>
              <a:rPr lang="fi-FI" dirty="0" smtClean="0"/>
              <a:t> </a:t>
            </a:r>
            <a:r>
              <a:rPr lang="fi-FI" dirty="0" err="1" smtClean="0"/>
              <a:t>usage</a:t>
            </a:r>
            <a:r>
              <a:rPr lang="fi-FI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12776"/>
            <a:ext cx="7010400" cy="5140424"/>
          </a:xfrm>
        </p:spPr>
        <p:txBody>
          <a:bodyPr/>
          <a:lstStyle/>
          <a:p>
            <a:r>
              <a:rPr lang="fi-FI" dirty="0" err="1" smtClean="0"/>
              <a:t>Learn</a:t>
            </a:r>
            <a:r>
              <a:rPr lang="fi-FI" dirty="0" smtClean="0"/>
              <a:t> to </a:t>
            </a:r>
            <a:r>
              <a:rPr lang="fi-FI" dirty="0" err="1" smtClean="0"/>
              <a:t>use</a:t>
            </a:r>
            <a:r>
              <a:rPr lang="fi-FI" dirty="0" smtClean="0"/>
              <a:t> Master </a:t>
            </a:r>
            <a:r>
              <a:rPr lang="fi-FI" dirty="0" err="1" smtClean="0"/>
              <a:t>slide</a:t>
            </a:r>
            <a:r>
              <a:rPr lang="fi-FI" dirty="0" smtClean="0"/>
              <a:t> </a:t>
            </a:r>
            <a:r>
              <a:rPr lang="fi-FI" dirty="0" err="1" smtClean="0"/>
              <a:t>enough</a:t>
            </a:r>
            <a:r>
              <a:rPr lang="fi-FI" dirty="0" smtClean="0"/>
              <a:t> to at </a:t>
            </a:r>
            <a:r>
              <a:rPr lang="fi-FI" dirty="0" err="1" smtClean="0"/>
              <a:t>least</a:t>
            </a:r>
            <a:r>
              <a:rPr lang="fi-FI" dirty="0"/>
              <a:t> </a:t>
            </a:r>
            <a:r>
              <a:rPr lang="fi-FI" dirty="0" err="1" smtClean="0"/>
              <a:t>replace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default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”My </a:t>
            </a:r>
            <a:r>
              <a:rPr lang="fi-FI" dirty="0" err="1" smtClean="0"/>
              <a:t>Name</a:t>
            </a:r>
            <a:r>
              <a:rPr lang="fi-FI" dirty="0" smtClean="0"/>
              <a:t>” </a:t>
            </a:r>
            <a:r>
              <a:rPr lang="fi-FI" dirty="0" err="1" smtClean="0"/>
              <a:t>or</a:t>
            </a:r>
            <a:r>
              <a:rPr lang="fi-FI" dirty="0" smtClean="0"/>
              <a:t> ”Place” </a:t>
            </a:r>
            <a:r>
              <a:rPr lang="fi-FI" dirty="0" err="1" smtClean="0"/>
              <a:t>or</a:t>
            </a:r>
            <a:r>
              <a:rPr lang="fi-FI" dirty="0" smtClean="0"/>
              <a:t> ”</a:t>
            </a:r>
            <a:r>
              <a:rPr lang="fi-FI" dirty="0" err="1" smtClean="0"/>
              <a:t>Affiliation</a:t>
            </a:r>
            <a:r>
              <a:rPr lang="fi-FI" dirty="0" smtClean="0"/>
              <a:t>” </a:t>
            </a:r>
            <a:r>
              <a:rPr lang="fi-FI" dirty="0" err="1" smtClean="0"/>
              <a:t>with</a:t>
            </a:r>
            <a:r>
              <a:rPr lang="fi-FI" dirty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real</a:t>
            </a:r>
            <a:r>
              <a:rPr lang="fi-FI" dirty="0" smtClean="0"/>
              <a:t> </a:t>
            </a:r>
            <a:r>
              <a:rPr lang="fi-FI" dirty="0" err="1" smtClean="0"/>
              <a:t>ones</a:t>
            </a:r>
            <a:r>
              <a:rPr lang="fi-FI" dirty="0" smtClean="0"/>
              <a:t>!!</a:t>
            </a:r>
          </a:p>
          <a:p>
            <a:pPr lvl="1"/>
            <a:r>
              <a:rPr lang="fi-FI" dirty="0" err="1" smtClean="0"/>
              <a:t>Especially</a:t>
            </a:r>
            <a:r>
              <a:rPr lang="fi-FI" dirty="0" smtClean="0"/>
              <a:t>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get</a:t>
            </a:r>
            <a:r>
              <a:rPr lang="fi-FI" dirty="0" smtClean="0"/>
              <a:t> a </a:t>
            </a:r>
            <a:r>
              <a:rPr lang="fi-FI" dirty="0" err="1" smtClean="0"/>
              <a:t>slide</a:t>
            </a:r>
            <a:r>
              <a:rPr lang="fi-FI" dirty="0" smtClean="0"/>
              <a:t> </a:t>
            </a:r>
            <a:r>
              <a:rPr lang="fi-FI" dirty="0" err="1" smtClean="0"/>
              <a:t>example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somebody</a:t>
            </a:r>
            <a:r>
              <a:rPr lang="fi-FI" dirty="0" smtClean="0"/>
              <a:t> </a:t>
            </a:r>
            <a:r>
              <a:rPr lang="fi-FI" dirty="0" err="1" smtClean="0"/>
              <a:t>else</a:t>
            </a:r>
            <a:r>
              <a:rPr lang="fi-FI" dirty="0" smtClean="0"/>
              <a:t>, </a:t>
            </a:r>
            <a:r>
              <a:rPr lang="fi-FI" dirty="0" err="1" smtClean="0"/>
              <a:t>make</a:t>
            </a:r>
            <a:r>
              <a:rPr lang="fi-FI" dirty="0" smtClean="0"/>
              <a:t> sure to </a:t>
            </a:r>
            <a:r>
              <a:rPr lang="fi-FI" dirty="0" err="1" smtClean="0"/>
              <a:t>replace</a:t>
            </a:r>
            <a:r>
              <a:rPr lang="fi-FI" dirty="0" smtClean="0"/>
              <a:t> at </a:t>
            </a:r>
            <a:r>
              <a:rPr lang="fi-FI" dirty="0" err="1" smtClean="0"/>
              <a:t>least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!</a:t>
            </a:r>
            <a:endParaRPr lang="fi-FI" dirty="0"/>
          </a:p>
          <a:p>
            <a:pPr lvl="1"/>
            <a:r>
              <a:rPr lang="fi-FI" dirty="0" err="1" smtClean="0"/>
              <a:t>Caveat</a:t>
            </a:r>
            <a:r>
              <a:rPr lang="fi-FI" dirty="0" smtClean="0"/>
              <a:t>: </a:t>
            </a:r>
            <a:r>
              <a:rPr lang="fi-FI" dirty="0" err="1" smtClean="0"/>
              <a:t>modern</a:t>
            </a:r>
            <a:r>
              <a:rPr lang="fi-FI" dirty="0" smtClean="0"/>
              <a:t> (post-2010) </a:t>
            </a:r>
            <a:r>
              <a:rPr lang="fi-FI" dirty="0" err="1" smtClean="0"/>
              <a:t>powerpoints</a:t>
            </a:r>
            <a:r>
              <a:rPr lang="fi-FI" dirty="0" smtClean="0"/>
              <a:t> </a:t>
            </a:r>
            <a:r>
              <a:rPr lang="fi-FI" dirty="0" err="1" smtClean="0"/>
              <a:t>allow</a:t>
            </a:r>
            <a:r>
              <a:rPr lang="fi-FI" dirty="0" smtClean="0"/>
              <a:t> for </a:t>
            </a:r>
            <a:r>
              <a:rPr lang="fi-FI" dirty="0" err="1" smtClean="0"/>
              <a:t>endless</a:t>
            </a:r>
            <a:r>
              <a:rPr lang="fi-FI" dirty="0" smtClean="0"/>
              <a:t> </a:t>
            </a:r>
            <a:r>
              <a:rPr lang="fi-FI" dirty="0" err="1" smtClean="0"/>
              <a:t>amounts</a:t>
            </a:r>
            <a:r>
              <a:rPr lang="fi-FI" dirty="0" smtClean="0"/>
              <a:t> of </a:t>
            </a:r>
            <a:r>
              <a:rPr lang="fi-FI" dirty="0" err="1" smtClean="0"/>
              <a:t>different</a:t>
            </a:r>
            <a:r>
              <a:rPr lang="fi-FI" dirty="0" smtClean="0"/>
              <a:t> Master </a:t>
            </a:r>
            <a:r>
              <a:rPr lang="fi-FI" dirty="0" err="1" smtClean="0"/>
              <a:t>slides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same</a:t>
            </a:r>
            <a:r>
              <a:rPr lang="fi-FI" dirty="0" smtClean="0"/>
              <a:t> </a:t>
            </a:r>
            <a:r>
              <a:rPr lang="fi-FI" dirty="0" err="1" smtClean="0"/>
              <a:t>presentation</a:t>
            </a:r>
            <a:r>
              <a:rPr lang="fi-FI" dirty="0" smtClean="0"/>
              <a:t>: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careful</a:t>
            </a:r>
            <a:r>
              <a:rPr lang="fi-FI" dirty="0" smtClean="0"/>
              <a:t>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borrow</a:t>
            </a:r>
            <a:r>
              <a:rPr lang="fi-FI" dirty="0" smtClean="0"/>
              <a:t> </a:t>
            </a:r>
            <a:r>
              <a:rPr lang="fi-FI" dirty="0" err="1" smtClean="0"/>
              <a:t>slides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elsewhere</a:t>
            </a:r>
            <a:r>
              <a:rPr lang="fi-FI" dirty="0" smtClean="0"/>
              <a:t> to </a:t>
            </a:r>
            <a:r>
              <a:rPr lang="fi-FI" dirty="0" err="1" smtClean="0"/>
              <a:t>check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layout/</a:t>
            </a:r>
            <a:r>
              <a:rPr lang="fi-FI" dirty="0" err="1" smtClean="0"/>
              <a:t>template</a:t>
            </a:r>
            <a:r>
              <a:rPr lang="fi-FI" dirty="0" smtClean="0"/>
              <a:t> </a:t>
            </a:r>
            <a:r>
              <a:rPr lang="fi-FI" dirty="0" err="1" smtClean="0"/>
              <a:t>changes</a:t>
            </a:r>
            <a:r>
              <a:rPr lang="fi-FI" dirty="0" smtClean="0"/>
              <a:t> to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own</a:t>
            </a:r>
            <a:endParaRPr lang="fi-FI" dirty="0" smtClean="0"/>
          </a:p>
          <a:p>
            <a:pPr lvl="2"/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new</a:t>
            </a:r>
            <a:r>
              <a:rPr lang="fi-FI" dirty="0" smtClean="0"/>
              <a:t> layout </a:t>
            </a:r>
            <a:r>
              <a:rPr lang="fi-FI" dirty="0" err="1" smtClean="0"/>
              <a:t>separately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old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22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Uniform layout - example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052513"/>
            <a:ext cx="7010400" cy="936625"/>
          </a:xfrm>
        </p:spPr>
        <p:txBody>
          <a:bodyPr/>
          <a:lstStyle/>
          <a:p>
            <a:r>
              <a:rPr lang="en-US" altLang="en-US"/>
              <a:t>Layout made by University graphic desginer for Nano I – IV courses: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16113"/>
            <a:ext cx="6192837" cy="4645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Uniform layout - example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052513"/>
            <a:ext cx="7010400" cy="936625"/>
          </a:xfrm>
        </p:spPr>
        <p:txBody>
          <a:bodyPr/>
          <a:lstStyle/>
          <a:p>
            <a:r>
              <a:rPr lang="en-US" altLang="en-US" dirty="0"/>
              <a:t>My </a:t>
            </a:r>
            <a:r>
              <a:rPr lang="en-US" altLang="en-US" dirty="0" smtClean="0"/>
              <a:t>old personal </a:t>
            </a:r>
            <a:r>
              <a:rPr lang="en-US" altLang="en-US" dirty="0"/>
              <a:t>own layout</a:t>
            </a:r>
          </a:p>
          <a:p>
            <a:pPr lvl="1"/>
            <a:r>
              <a:rPr lang="en-US" altLang="en-US" dirty="0"/>
              <a:t>The bar was made from my research results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16113"/>
            <a:ext cx="5976938" cy="44815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Pictures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557338"/>
            <a:ext cx="7010400" cy="4995862"/>
          </a:xfrm>
        </p:spPr>
        <p:txBody>
          <a:bodyPr/>
          <a:lstStyle/>
          <a:p>
            <a:r>
              <a:rPr lang="en-US" altLang="en-US"/>
              <a:t>It is almost always good to have pictures in the presentation</a:t>
            </a:r>
          </a:p>
          <a:p>
            <a:pPr lvl="1"/>
            <a:r>
              <a:rPr lang="en-US" altLang="en-US"/>
              <a:t>”One picture tells more than a thousand words”</a:t>
            </a:r>
          </a:p>
          <a:p>
            <a:pPr lvl="1"/>
            <a:r>
              <a:rPr lang="en-US" altLang="en-US"/>
              <a:t>E.g. pictures on structures/equipment, pictures on what is studied, …</a:t>
            </a:r>
          </a:p>
          <a:p>
            <a:pPr lvl="1"/>
            <a:endParaRPr lang="en-US" altLang="en-US"/>
          </a:p>
          <a:p>
            <a:r>
              <a:rPr lang="en-US" altLang="en-US"/>
              <a:t>Schematic pictures!</a:t>
            </a:r>
          </a:p>
          <a:p>
            <a:pPr lvl="1"/>
            <a:r>
              <a:rPr lang="en-US" altLang="en-US"/>
              <a:t>Even if your topic is such that it is not possible to find pictures of relevant physical objects, schematic diagrams may be extremely useful for illustrating complex concepts </a:t>
            </a:r>
          </a:p>
          <a:p>
            <a:pPr lvl="2"/>
            <a:r>
              <a:rPr lang="en-US" altLang="en-US"/>
              <a:t>Can be easier to absorb information – and to explain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Schematic pictures - example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25538"/>
            <a:ext cx="7056438" cy="52927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Schematic pictures - example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25538"/>
            <a:ext cx="6985000" cy="52641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979613" y="6308725"/>
            <a:ext cx="2527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sv-FI" altLang="en-US" sz="1200"/>
              <a:t>Helga Timko, M. Sc. Thesis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Schematic pictures - example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331913" y="6237288"/>
            <a:ext cx="1482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sv-FI" altLang="en-US" sz="1200"/>
              <a:t>Kai Nordlund, 2005</a:t>
            </a:r>
          </a:p>
        </p:txBody>
      </p:sp>
      <p:grpSp>
        <p:nvGrpSpPr>
          <p:cNvPr id="114693" name="Group 5"/>
          <p:cNvGrpSpPr>
            <a:grpSpLocks/>
          </p:cNvGrpSpPr>
          <p:nvPr/>
        </p:nvGrpSpPr>
        <p:grpSpPr bwMode="auto">
          <a:xfrm>
            <a:off x="1619250" y="2060575"/>
            <a:ext cx="6940550" cy="762000"/>
            <a:chOff x="768" y="1584"/>
            <a:chExt cx="4176" cy="480"/>
          </a:xfrm>
        </p:grpSpPr>
        <p:sp>
          <p:nvSpPr>
            <p:cNvPr id="114694" name="Rectangle 6"/>
            <p:cNvSpPr>
              <a:spLocks noChangeArrowheads="1"/>
            </p:cNvSpPr>
            <p:nvPr/>
          </p:nvSpPr>
          <p:spPr bwMode="auto">
            <a:xfrm>
              <a:off x="768" y="1584"/>
              <a:ext cx="4176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Times New Roman" pitchFamily="18" charset="0"/>
                </a:rPr>
                <a:t>Give atoms initial </a:t>
              </a:r>
              <a:r>
                <a:rPr lang="en-US" altLang="en-US" sz="2000" b="1" i="1">
                  <a:latin typeface="Times New Roman" pitchFamily="18" charset="0"/>
                </a:rPr>
                <a:t>r</a:t>
              </a:r>
              <a:r>
                <a:rPr lang="en-US" altLang="en-US" sz="2000" i="1" baseline="30000">
                  <a:latin typeface="Times New Roman" pitchFamily="18" charset="0"/>
                </a:rPr>
                <a:t>(t=0)</a:t>
              </a:r>
              <a:r>
                <a:rPr lang="en-US" altLang="en-US" sz="2000" i="1" baseline="-25000">
                  <a:latin typeface="Times New Roman" pitchFamily="18" charset="0"/>
                </a:rPr>
                <a:t>  </a:t>
              </a:r>
              <a:r>
                <a:rPr lang="en-US" altLang="en-US" sz="2000">
                  <a:latin typeface="Times New Roman" pitchFamily="18" charset="0"/>
                </a:rPr>
                <a:t>and</a:t>
              </a:r>
              <a:r>
                <a:rPr lang="en-US" altLang="en-US" sz="2000" i="1">
                  <a:latin typeface="Times New Roman" pitchFamily="18" charset="0"/>
                </a:rPr>
                <a:t> </a:t>
              </a:r>
              <a:r>
                <a:rPr lang="en-US" altLang="en-US" sz="2000" b="1" i="1">
                  <a:latin typeface="Times New Roman" pitchFamily="18" charset="0"/>
                </a:rPr>
                <a:t>v</a:t>
              </a:r>
              <a:r>
                <a:rPr lang="en-US" altLang="en-US" sz="2000" i="1" baseline="30000">
                  <a:latin typeface="Times New Roman" pitchFamily="18" charset="0"/>
                </a:rPr>
                <a:t>(0)</a:t>
              </a:r>
              <a:r>
                <a:rPr lang="en-US" altLang="en-US" sz="2000" i="1" baseline="-25000">
                  <a:latin typeface="Times New Roman" pitchFamily="18" charset="0"/>
                </a:rPr>
                <a:t> </a:t>
              </a:r>
              <a:r>
                <a:rPr lang="en-US" altLang="en-US" sz="2000">
                  <a:latin typeface="Times New Roman" pitchFamily="18" charset="0"/>
                </a:rPr>
                <a:t>, choose short </a:t>
              </a:r>
              <a:r>
                <a:rPr lang="en-US" altLang="en-US" i="1">
                  <a:latin typeface="Symbol" pitchFamily="18" charset="2"/>
                  <a:sym typeface="Bookshelf Symbol 2" pitchFamily="2" charset="2"/>
                </a:rPr>
                <a:t>D</a:t>
              </a:r>
              <a:r>
                <a:rPr lang="en-US" altLang="en-US" sz="2000" i="1">
                  <a:latin typeface="Times New Roman" pitchFamily="18" charset="0"/>
                  <a:sym typeface="Bookshelf Symbol 2" pitchFamily="2" charset="2"/>
                </a:rPr>
                <a:t>t</a:t>
              </a:r>
            </a:p>
          </p:txBody>
        </p:sp>
        <p:sp>
          <p:nvSpPr>
            <p:cNvPr id="114695" name="Line 7"/>
            <p:cNvSpPr>
              <a:spLocks noChangeShapeType="1"/>
            </p:cNvSpPr>
            <p:nvPr/>
          </p:nvSpPr>
          <p:spPr bwMode="auto">
            <a:xfrm>
              <a:off x="2856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696" name="Group 8"/>
          <p:cNvGrpSpPr>
            <a:grpSpLocks/>
          </p:cNvGrpSpPr>
          <p:nvPr/>
        </p:nvGrpSpPr>
        <p:grpSpPr bwMode="auto">
          <a:xfrm>
            <a:off x="1619250" y="2822575"/>
            <a:ext cx="6940550" cy="762000"/>
            <a:chOff x="768" y="2064"/>
            <a:chExt cx="4176" cy="480"/>
          </a:xfrm>
        </p:grpSpPr>
        <p:sp>
          <p:nvSpPr>
            <p:cNvPr id="114697" name="Rectangle 9"/>
            <p:cNvSpPr>
              <a:spLocks noChangeArrowheads="1"/>
            </p:cNvSpPr>
            <p:nvPr/>
          </p:nvSpPr>
          <p:spPr bwMode="auto">
            <a:xfrm>
              <a:off x="768" y="2064"/>
              <a:ext cx="4176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Times New Roman" pitchFamily="18" charset="0"/>
                </a:rPr>
                <a:t>Get forces </a:t>
              </a:r>
              <a:r>
                <a:rPr lang="en-US" altLang="en-US" sz="2000" b="1" i="1">
                  <a:latin typeface="Times New Roman" pitchFamily="18" charset="0"/>
                </a:rPr>
                <a:t>F</a:t>
              </a:r>
              <a:r>
                <a:rPr lang="en-US" altLang="en-US" sz="2000" i="1">
                  <a:latin typeface="Times New Roman" pitchFamily="18" charset="0"/>
                </a:rPr>
                <a:t> = </a:t>
              </a:r>
              <a:r>
                <a:rPr lang="en-US" altLang="en-US" sz="2000" i="1">
                  <a:latin typeface="Symbol" pitchFamily="18" charset="2"/>
                </a:rPr>
                <a:t>-</a:t>
              </a:r>
              <a:r>
                <a:rPr lang="en-US" altLang="en-US" sz="2000" i="1">
                  <a:latin typeface="Times New Roman" pitchFamily="18" charset="0"/>
                </a:rPr>
                <a:t> </a:t>
              </a:r>
              <a:r>
                <a:rPr lang="en-US" altLang="en-US" sz="2000">
                  <a:latin typeface="Symbol" pitchFamily="18" charset="2"/>
                  <a:sym typeface="Symbol" pitchFamily="18" charset="2"/>
                </a:rPr>
                <a:t></a:t>
              </a:r>
              <a:r>
                <a:rPr lang="en-US" altLang="en-US" sz="2000" i="1">
                  <a:latin typeface="Times New Roman" pitchFamily="18" charset="0"/>
                  <a:sym typeface="Symbol" pitchFamily="18" charset="2"/>
                </a:rPr>
                <a:t> V(</a:t>
              </a:r>
              <a:r>
                <a:rPr lang="en-US" altLang="en-US" sz="2000" b="1" i="1">
                  <a:latin typeface="Times New Roman" pitchFamily="18" charset="0"/>
                  <a:sym typeface="Symbol" pitchFamily="18" charset="2"/>
                </a:rPr>
                <a:t>r</a:t>
              </a:r>
              <a:r>
                <a:rPr lang="en-US" altLang="en-US" sz="2000" i="1" baseline="30000">
                  <a:latin typeface="Times New Roman" pitchFamily="18" charset="0"/>
                  <a:sym typeface="Symbol" pitchFamily="18" charset="2"/>
                </a:rPr>
                <a:t>(i)</a:t>
              </a:r>
              <a:r>
                <a:rPr lang="en-US" altLang="en-US" sz="2000" i="1">
                  <a:latin typeface="Times New Roman" pitchFamily="18" charset="0"/>
                  <a:sym typeface="Symbol" pitchFamily="18" charset="2"/>
                </a:rPr>
                <a:t>) or </a:t>
              </a:r>
              <a:r>
                <a:rPr lang="en-US" altLang="en-US" sz="2400" b="1" i="1">
                  <a:latin typeface="Times New Roman" pitchFamily="18" charset="0"/>
                </a:rPr>
                <a:t>F</a:t>
              </a:r>
              <a:r>
                <a:rPr lang="en-US" altLang="en-US" sz="2400" i="1">
                  <a:latin typeface="Times New Roman" pitchFamily="18" charset="0"/>
                </a:rPr>
                <a:t> =</a:t>
              </a:r>
              <a:r>
                <a:rPr lang="en-US" altLang="en-US" sz="2400">
                  <a:latin typeface="Times New Roman" pitchFamily="18" charset="0"/>
                </a:rPr>
                <a:t> </a:t>
              </a:r>
              <a:r>
                <a:rPr lang="en-US" altLang="en-US" sz="2400" b="1" i="1">
                  <a:latin typeface="Times New Roman" pitchFamily="18" charset="0"/>
                </a:rPr>
                <a:t>F</a:t>
              </a:r>
              <a:r>
                <a:rPr lang="en-US" altLang="en-US" sz="2400" i="1">
                  <a:latin typeface="Times New Roman" pitchFamily="18" charset="0"/>
                </a:rPr>
                <a:t>(</a:t>
              </a:r>
              <a:r>
                <a:rPr lang="el-GR" altLang="en-US" sz="2400" i="1"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altLang="en-US" sz="2400" i="1">
                  <a:latin typeface="Times New Roman" pitchFamily="18" charset="0"/>
                </a:rPr>
                <a:t>)</a:t>
              </a:r>
              <a:r>
                <a:rPr lang="en-US" altLang="en-US" sz="2400">
                  <a:latin typeface="Times New Roman" pitchFamily="18" charset="0"/>
                </a:rPr>
                <a:t> </a:t>
              </a:r>
              <a:r>
                <a:rPr lang="en-US" altLang="en-US" sz="2000">
                  <a:latin typeface="Times New Roman" pitchFamily="18" charset="0"/>
                  <a:sym typeface="Symbol" pitchFamily="18" charset="2"/>
                </a:rPr>
                <a:t>and </a:t>
              </a:r>
              <a:r>
                <a:rPr lang="en-US" altLang="en-US" sz="2000" b="1" i="1">
                  <a:latin typeface="Times New Roman" pitchFamily="18" charset="0"/>
                  <a:sym typeface="Symbol" pitchFamily="18" charset="2"/>
                </a:rPr>
                <a:t>a</a:t>
              </a:r>
              <a:r>
                <a:rPr lang="en-US" altLang="en-US" sz="2000" i="1">
                  <a:latin typeface="Times New Roman" pitchFamily="18" charset="0"/>
                  <a:sym typeface="Symbol" pitchFamily="18" charset="2"/>
                </a:rPr>
                <a:t> = </a:t>
              </a:r>
              <a:r>
                <a:rPr lang="en-US" altLang="en-US" sz="2000" b="1" i="1">
                  <a:latin typeface="Times New Roman" pitchFamily="18" charset="0"/>
                  <a:sym typeface="Symbol" pitchFamily="18" charset="2"/>
                </a:rPr>
                <a:t>F</a:t>
              </a:r>
              <a:r>
                <a:rPr lang="en-US" altLang="en-US" sz="2000" i="1">
                  <a:latin typeface="Times New Roman" pitchFamily="18" charset="0"/>
                  <a:sym typeface="Symbol" pitchFamily="18" charset="2"/>
                </a:rPr>
                <a:t>/m</a:t>
              </a:r>
            </a:p>
          </p:txBody>
        </p:sp>
        <p:sp>
          <p:nvSpPr>
            <p:cNvPr id="114698" name="Line 10"/>
            <p:cNvSpPr>
              <a:spLocks noChangeShapeType="1"/>
            </p:cNvSpPr>
            <p:nvPr/>
          </p:nvSpPr>
          <p:spPr bwMode="auto">
            <a:xfrm>
              <a:off x="2856" y="24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699" name="Group 11"/>
          <p:cNvGrpSpPr>
            <a:grpSpLocks/>
          </p:cNvGrpSpPr>
          <p:nvPr/>
        </p:nvGrpSpPr>
        <p:grpSpPr bwMode="auto">
          <a:xfrm>
            <a:off x="1619250" y="3584575"/>
            <a:ext cx="6940550" cy="1141413"/>
            <a:chOff x="832" y="2544"/>
            <a:chExt cx="4736" cy="719"/>
          </a:xfrm>
        </p:grpSpPr>
        <p:sp>
          <p:nvSpPr>
            <p:cNvPr id="114700" name="Rectangle 12"/>
            <p:cNvSpPr>
              <a:spLocks noChangeArrowheads="1"/>
            </p:cNvSpPr>
            <p:nvPr/>
          </p:nvSpPr>
          <p:spPr bwMode="auto">
            <a:xfrm>
              <a:off x="832" y="2544"/>
              <a:ext cx="4736" cy="5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Times New Roman" pitchFamily="18" charset="0"/>
                </a:rPr>
                <a:t>Move atoms: </a:t>
              </a:r>
              <a:r>
                <a:rPr lang="en-US" altLang="en-US" sz="2000" b="1" i="1">
                  <a:latin typeface="Times New Roman" pitchFamily="18" charset="0"/>
                </a:rPr>
                <a:t>r</a:t>
              </a:r>
              <a:r>
                <a:rPr lang="en-US" altLang="en-US" sz="2000" i="1" baseline="30000">
                  <a:latin typeface="Times New Roman" pitchFamily="18" charset="0"/>
                </a:rPr>
                <a:t>(i+1)</a:t>
              </a:r>
              <a:r>
                <a:rPr lang="en-US" altLang="en-US" sz="2000" i="1">
                  <a:latin typeface="Times New Roman" pitchFamily="18" charset="0"/>
                </a:rPr>
                <a:t> </a:t>
              </a:r>
              <a:r>
                <a:rPr lang="en-US" altLang="en-US" i="1">
                  <a:latin typeface="Times New Roman" pitchFamily="18" charset="0"/>
                </a:rPr>
                <a:t>=</a:t>
              </a:r>
              <a:r>
                <a:rPr lang="en-US" altLang="en-US" sz="2000" i="1">
                  <a:latin typeface="Times New Roman" pitchFamily="18" charset="0"/>
                </a:rPr>
                <a:t> </a:t>
              </a:r>
              <a:r>
                <a:rPr lang="en-US" altLang="en-US" sz="2000" b="1" i="1">
                  <a:latin typeface="Times New Roman" pitchFamily="18" charset="0"/>
                </a:rPr>
                <a:t>r</a:t>
              </a:r>
              <a:r>
                <a:rPr lang="en-US" altLang="en-US" sz="2000" i="1" baseline="30000">
                  <a:latin typeface="Times New Roman" pitchFamily="18" charset="0"/>
                </a:rPr>
                <a:t>(i)</a:t>
              </a:r>
              <a:r>
                <a:rPr lang="en-US" altLang="en-US" sz="2000" i="1">
                  <a:latin typeface="Times New Roman" pitchFamily="18" charset="0"/>
                </a:rPr>
                <a:t> +</a:t>
              </a:r>
              <a:r>
                <a:rPr lang="en-US" altLang="en-US" sz="2000" b="1" i="1">
                  <a:latin typeface="Times New Roman" pitchFamily="18" charset="0"/>
                </a:rPr>
                <a:t>v</a:t>
              </a:r>
              <a:r>
                <a:rPr lang="en-US" altLang="en-US" sz="2000" i="1" baseline="30000">
                  <a:latin typeface="Times New Roman" pitchFamily="18" charset="0"/>
                </a:rPr>
                <a:t>(i)</a:t>
              </a:r>
              <a:r>
                <a:rPr lang="en-US" altLang="en-US" i="1">
                  <a:latin typeface="Symbol" pitchFamily="18" charset="2"/>
                  <a:sym typeface="Bookshelf Symbol 2" pitchFamily="2" charset="2"/>
                </a:rPr>
                <a:t>D</a:t>
              </a:r>
              <a:r>
                <a:rPr lang="en-US" altLang="en-US" sz="2000" i="1">
                  <a:latin typeface="Times New Roman" pitchFamily="18" charset="0"/>
                  <a:sym typeface="Bookshelf Symbol 2" pitchFamily="2" charset="2"/>
                </a:rPr>
                <a:t>t </a:t>
              </a:r>
              <a:r>
                <a:rPr lang="en-US" altLang="en-US" sz="2000" i="1">
                  <a:latin typeface="Times New Roman" pitchFamily="18" charset="0"/>
                </a:rPr>
                <a:t>+ </a:t>
              </a:r>
              <a:r>
                <a:rPr lang="en-US" altLang="en-US" sz="2000" i="1" baseline="24000">
                  <a:latin typeface="Times New Roman" pitchFamily="18" charset="0"/>
                </a:rPr>
                <a:t>1</a:t>
              </a:r>
              <a:r>
                <a:rPr lang="en-US" altLang="en-US" i="1">
                  <a:latin typeface="Times New Roman" pitchFamily="18" charset="0"/>
                </a:rPr>
                <a:t>/</a:t>
              </a:r>
              <a:r>
                <a:rPr lang="en-US" altLang="en-US" sz="2000" i="1" baseline="-16000">
                  <a:latin typeface="Times New Roman" pitchFamily="18" charset="0"/>
                </a:rPr>
                <a:t>2</a:t>
              </a:r>
              <a:r>
                <a:rPr lang="en-US" altLang="en-US" sz="2000" i="1" baseline="-16000">
                  <a:latin typeface="Times New Roman" pitchFamily="18" charset="0"/>
                  <a:sym typeface="Bookshelf Symbol 2" pitchFamily="2" charset="2"/>
                </a:rPr>
                <a:t> </a:t>
              </a:r>
              <a:r>
                <a:rPr lang="en-US" altLang="en-US" sz="2000" b="1" i="1">
                  <a:latin typeface="Times New Roman" pitchFamily="18" charset="0"/>
                  <a:sym typeface="Bookshelf Symbol 2" pitchFamily="2" charset="2"/>
                </a:rPr>
                <a:t>a</a:t>
              </a:r>
              <a:r>
                <a:rPr lang="en-US" altLang="en-US" sz="2000" i="1">
                  <a:latin typeface="Times New Roman" pitchFamily="18" charset="0"/>
                  <a:sym typeface="Bookshelf Symbol 2" pitchFamily="2" charset="2"/>
                </a:rPr>
                <a:t> </a:t>
              </a:r>
              <a:r>
                <a:rPr lang="en-US" altLang="en-US" i="1">
                  <a:latin typeface="Symbol" pitchFamily="18" charset="2"/>
                  <a:sym typeface="Bookshelf Symbol 2" pitchFamily="2" charset="2"/>
                </a:rPr>
                <a:t>D</a:t>
              </a:r>
              <a:r>
                <a:rPr lang="en-US" altLang="en-US" sz="2000" i="1">
                  <a:latin typeface="Times New Roman" pitchFamily="18" charset="0"/>
                  <a:sym typeface="Bookshelf Symbol 2" pitchFamily="2" charset="2"/>
                </a:rPr>
                <a:t>t</a:t>
              </a:r>
              <a:r>
                <a:rPr lang="en-US" altLang="en-US" sz="2000" i="1" baseline="30000">
                  <a:latin typeface="Times New Roman" pitchFamily="18" charset="0"/>
                  <a:sym typeface="Bookshelf Symbol 2" pitchFamily="2" charset="2"/>
                </a:rPr>
                <a:t>2</a:t>
              </a:r>
              <a:r>
                <a:rPr lang="en-US" altLang="en-US" sz="2000">
                  <a:latin typeface="Times New Roman" pitchFamily="18" charset="0"/>
                  <a:sym typeface="Bookshelf Symbol 2" pitchFamily="2" charset="2"/>
                </a:rPr>
                <a:t> + correction terms</a:t>
              </a:r>
            </a:p>
            <a:p>
              <a:pPr algn="ctr"/>
              <a:r>
                <a:rPr lang="en-US" altLang="en-US" sz="2000">
                  <a:latin typeface="Times New Roman" pitchFamily="18" charset="0"/>
                  <a:sym typeface="Bookshelf Symbol 2" pitchFamily="2" charset="2"/>
                </a:rPr>
                <a:t>Update velocities: </a:t>
              </a:r>
              <a:r>
                <a:rPr lang="en-US" altLang="en-US" sz="2000" b="1" i="1">
                  <a:latin typeface="Times New Roman" pitchFamily="18" charset="0"/>
                </a:rPr>
                <a:t>v</a:t>
              </a:r>
              <a:r>
                <a:rPr lang="en-US" altLang="en-US" sz="2000" i="1" baseline="30000">
                  <a:latin typeface="Times New Roman" pitchFamily="18" charset="0"/>
                </a:rPr>
                <a:t>(i+1)</a:t>
              </a:r>
              <a:r>
                <a:rPr lang="en-US" altLang="en-US" sz="2000" i="1">
                  <a:latin typeface="Times New Roman" pitchFamily="18" charset="0"/>
                </a:rPr>
                <a:t> </a:t>
              </a:r>
              <a:r>
                <a:rPr lang="en-US" altLang="en-US" i="1">
                  <a:latin typeface="Times New Roman" pitchFamily="18" charset="0"/>
                </a:rPr>
                <a:t>=</a:t>
              </a:r>
              <a:r>
                <a:rPr lang="en-US" altLang="en-US" sz="2000" i="1">
                  <a:latin typeface="Times New Roman" pitchFamily="18" charset="0"/>
                </a:rPr>
                <a:t> </a:t>
              </a:r>
              <a:r>
                <a:rPr lang="en-US" altLang="en-US" sz="2000" b="1" i="1">
                  <a:latin typeface="Times New Roman" pitchFamily="18" charset="0"/>
                </a:rPr>
                <a:t>v</a:t>
              </a:r>
              <a:r>
                <a:rPr lang="en-US" altLang="en-US" sz="2000" i="1" baseline="30000">
                  <a:latin typeface="Times New Roman" pitchFamily="18" charset="0"/>
                </a:rPr>
                <a:t>(i)</a:t>
              </a:r>
              <a:r>
                <a:rPr lang="en-US" altLang="en-US" sz="2000" i="1">
                  <a:latin typeface="Times New Roman" pitchFamily="18" charset="0"/>
                </a:rPr>
                <a:t> +</a:t>
              </a:r>
              <a:r>
                <a:rPr lang="en-US" altLang="en-US" sz="2000" b="1" i="1">
                  <a:latin typeface="Times New Roman" pitchFamily="18" charset="0"/>
                </a:rPr>
                <a:t>a</a:t>
              </a:r>
              <a:r>
                <a:rPr lang="en-US" altLang="en-US" i="1">
                  <a:latin typeface="Symbol" pitchFamily="18" charset="2"/>
                  <a:sym typeface="Bookshelf Symbol 2" pitchFamily="2" charset="2"/>
                </a:rPr>
                <a:t>D</a:t>
              </a:r>
              <a:r>
                <a:rPr lang="en-US" altLang="en-US" sz="2000" i="1">
                  <a:latin typeface="Times New Roman" pitchFamily="18" charset="0"/>
                  <a:sym typeface="Bookshelf Symbol 2" pitchFamily="2" charset="2"/>
                </a:rPr>
                <a:t>t </a:t>
              </a:r>
              <a:r>
                <a:rPr lang="en-US" altLang="en-US" sz="2000" i="1">
                  <a:latin typeface="Times New Roman" pitchFamily="18" charset="0"/>
                </a:rPr>
                <a:t>+ </a:t>
              </a:r>
              <a:r>
                <a:rPr lang="en-US" altLang="en-US" sz="2000">
                  <a:latin typeface="Times New Roman" pitchFamily="18" charset="0"/>
                  <a:sym typeface="Bookshelf Symbol 2" pitchFamily="2" charset="2"/>
                </a:rPr>
                <a:t>correction terms</a:t>
              </a:r>
            </a:p>
          </p:txBody>
        </p:sp>
        <p:sp>
          <p:nvSpPr>
            <p:cNvPr id="114701" name="Line 13"/>
            <p:cNvSpPr>
              <a:spLocks noChangeShapeType="1"/>
            </p:cNvSpPr>
            <p:nvPr/>
          </p:nvSpPr>
          <p:spPr bwMode="auto">
            <a:xfrm>
              <a:off x="3189" y="307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702" name="Group 14"/>
          <p:cNvGrpSpPr>
            <a:grpSpLocks/>
          </p:cNvGrpSpPr>
          <p:nvPr/>
        </p:nvGrpSpPr>
        <p:grpSpPr bwMode="auto">
          <a:xfrm>
            <a:off x="1595438" y="4727575"/>
            <a:ext cx="6964362" cy="762000"/>
            <a:chOff x="768" y="3024"/>
            <a:chExt cx="4176" cy="480"/>
          </a:xfrm>
        </p:grpSpPr>
        <p:sp>
          <p:nvSpPr>
            <p:cNvPr id="114703" name="Rectangle 15"/>
            <p:cNvSpPr>
              <a:spLocks noChangeArrowheads="1"/>
            </p:cNvSpPr>
            <p:nvPr/>
          </p:nvSpPr>
          <p:spPr bwMode="auto">
            <a:xfrm>
              <a:off x="768" y="3024"/>
              <a:ext cx="4176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Times New Roman" pitchFamily="18" charset="0"/>
                </a:rPr>
                <a:t>Move time forward: </a:t>
              </a:r>
              <a:r>
                <a:rPr lang="en-US" altLang="en-US" sz="2000" i="1">
                  <a:latin typeface="Times New Roman" pitchFamily="18" charset="0"/>
                </a:rPr>
                <a:t>t = t +</a:t>
              </a:r>
              <a:r>
                <a:rPr lang="en-US" altLang="en-US" sz="2000">
                  <a:latin typeface="Times New Roman" pitchFamily="18" charset="0"/>
                </a:rPr>
                <a:t> </a:t>
              </a:r>
              <a:r>
                <a:rPr lang="en-US" altLang="en-US" i="1">
                  <a:latin typeface="Symbol" pitchFamily="18" charset="2"/>
                  <a:sym typeface="Bookshelf Symbol 2" pitchFamily="2" charset="2"/>
                </a:rPr>
                <a:t>D</a:t>
              </a:r>
              <a:r>
                <a:rPr lang="en-US" altLang="en-US" sz="2000" i="1">
                  <a:latin typeface="Times New Roman" pitchFamily="18" charset="0"/>
                  <a:sym typeface="Bookshelf Symbol 2" pitchFamily="2" charset="2"/>
                </a:rPr>
                <a:t>t</a:t>
              </a:r>
              <a:r>
                <a:rPr lang="en-US" altLang="en-US" sz="2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14704" name="Line 16"/>
            <p:cNvSpPr>
              <a:spLocks noChangeShapeType="1"/>
            </p:cNvSpPr>
            <p:nvPr/>
          </p:nvSpPr>
          <p:spPr bwMode="auto">
            <a:xfrm>
              <a:off x="2856" y="33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705" name="Rectangle 17"/>
          <p:cNvSpPr>
            <a:spLocks noChangeArrowheads="1"/>
          </p:cNvSpPr>
          <p:nvPr/>
        </p:nvSpPr>
        <p:spPr bwMode="auto">
          <a:xfrm>
            <a:off x="1595438" y="5489575"/>
            <a:ext cx="6953250" cy="541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latin typeface="Times New Roman" pitchFamily="18" charset="0"/>
              </a:rPr>
              <a:t>Repeat as long as you need</a:t>
            </a:r>
          </a:p>
        </p:txBody>
      </p:sp>
      <p:cxnSp>
        <p:nvCxnSpPr>
          <p:cNvPr id="114706" name="AutoShape 18"/>
          <p:cNvCxnSpPr>
            <a:cxnSpLocks noChangeShapeType="1"/>
            <a:stCxn id="114705" idx="1"/>
            <a:endCxn id="114697" idx="1"/>
          </p:cNvCxnSpPr>
          <p:nvPr/>
        </p:nvCxnSpPr>
        <p:spPr bwMode="auto">
          <a:xfrm rot="10800000" flipH="1">
            <a:off x="1585913" y="3089275"/>
            <a:ext cx="23812" cy="2671763"/>
          </a:xfrm>
          <a:prstGeom prst="bentConnector3">
            <a:avLst>
              <a:gd name="adj1" fmla="val -92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707" name="Rectangle 19"/>
          <p:cNvSpPr>
            <a:spLocks noChangeArrowheads="1"/>
          </p:cNvSpPr>
          <p:nvPr/>
        </p:nvSpPr>
        <p:spPr bwMode="auto">
          <a:xfrm>
            <a:off x="1187450" y="1844675"/>
            <a:ext cx="7705725" cy="47529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22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1619250" y="1125538"/>
            <a:ext cx="7010400" cy="574675"/>
          </a:xfrm>
          <a:noFill/>
          <a:ln/>
        </p:spPr>
        <p:txBody>
          <a:bodyPr/>
          <a:lstStyle/>
          <a:p>
            <a:r>
              <a:rPr lang="en-US" altLang="en-US"/>
              <a:t>Note also the powerpoint effect in this one:</a:t>
            </a: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Schematic pictures - example</a:t>
            </a:r>
          </a:p>
        </p:txBody>
      </p:sp>
      <p:sp>
        <p:nvSpPr>
          <p:cNvPr id="116755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1619250" y="1125538"/>
            <a:ext cx="6985000" cy="863600"/>
          </a:xfrm>
          <a:noFill/>
          <a:ln/>
        </p:spPr>
        <p:txBody>
          <a:bodyPr/>
          <a:lstStyle/>
          <a:p>
            <a:r>
              <a:rPr lang="en-US" altLang="en-US"/>
              <a:t>Phase diagrams are often good to illustrate regimes of 2 variables</a:t>
            </a:r>
            <a:endParaRPr lang="en-US" altLang="en-US" sz="3200"/>
          </a:p>
        </p:txBody>
      </p:sp>
      <p:pic>
        <p:nvPicPr>
          <p:cNvPr id="11675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060575"/>
            <a:ext cx="6376988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1331913" y="6237288"/>
            <a:ext cx="1482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sv-FI" altLang="en-US" sz="1200"/>
              <a:t>Kai Nordlund,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Decorative images?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68413"/>
            <a:ext cx="7010400" cy="5284787"/>
          </a:xfrm>
        </p:spPr>
        <p:txBody>
          <a:bodyPr/>
          <a:lstStyle/>
          <a:p>
            <a:r>
              <a:rPr lang="en-US" altLang="en-US"/>
              <a:t>If you have otherwise only text, it may be good to have illustrating images which have no information value in themself, but light up the slides</a:t>
            </a:r>
          </a:p>
          <a:p>
            <a:pPr lvl="1"/>
            <a:r>
              <a:rPr lang="en-US" altLang="en-US"/>
              <a:t>But then the pictures should be neutral so people do not wonder about them instead of listening to you</a:t>
            </a:r>
          </a:p>
          <a:p>
            <a:pPr lvl="1"/>
            <a:r>
              <a:rPr lang="en-US" altLang="en-US"/>
              <a:t>Clipart sometimes good</a:t>
            </a:r>
          </a:p>
          <a:p>
            <a:pPr lvl="1"/>
            <a:r>
              <a:rPr lang="en-US" altLang="en-US"/>
              <a:t>But pictures somehow related to the subject usually better</a:t>
            </a:r>
          </a:p>
          <a:p>
            <a:r>
              <a:rPr lang="en-US" altLang="en-US"/>
              <a:t>But animated clipart is often just</a:t>
            </a:r>
            <a:br>
              <a:rPr lang="en-US" altLang="en-US"/>
            </a:br>
            <a:r>
              <a:rPr lang="en-US" altLang="en-US"/>
              <a:t>plain annoying</a:t>
            </a:r>
          </a:p>
        </p:txBody>
      </p:sp>
      <p:pic>
        <p:nvPicPr>
          <p:cNvPr id="54283" name="Picture 11" descr="j023468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805488"/>
            <a:ext cx="1655763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4" name="Picture 12" descr="j02832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300663"/>
            <a:ext cx="13239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 dirty="0" smtClean="0"/>
              <a:t>Movie</a:t>
            </a:r>
            <a:endParaRPr lang="sv-FI" alt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908721"/>
            <a:ext cx="7507560" cy="5644480"/>
          </a:xfrm>
        </p:spPr>
        <p:txBody>
          <a:bodyPr/>
          <a:lstStyle/>
          <a:p>
            <a:r>
              <a:rPr lang="en-US" altLang="en-US" dirty="0"/>
              <a:t>If you talk about time-dependent phenomena, it can be extremely good to have </a:t>
            </a:r>
            <a:r>
              <a:rPr lang="en-US" altLang="en-US" dirty="0" smtClean="0"/>
              <a:t>a movie that </a:t>
            </a:r>
            <a:r>
              <a:rPr lang="en-US" altLang="en-US" dirty="0"/>
              <a:t>illustrate what is going on</a:t>
            </a:r>
          </a:p>
          <a:p>
            <a:pPr lvl="1"/>
            <a:r>
              <a:rPr lang="en-US" altLang="en-US" dirty="0"/>
              <a:t>Requires of course some technical </a:t>
            </a:r>
            <a:r>
              <a:rPr lang="en-US" altLang="en-US" dirty="0" smtClean="0"/>
              <a:t>knowledge</a:t>
            </a:r>
            <a:endParaRPr lang="en-US" altLang="en-US" dirty="0"/>
          </a:p>
          <a:p>
            <a:r>
              <a:rPr lang="en-US" altLang="en-US" dirty="0" err="1" smtClean="0"/>
              <a:t>Powerpoint</a:t>
            </a:r>
            <a:r>
              <a:rPr lang="en-US" altLang="en-US" dirty="0" smtClean="0"/>
              <a:t> 2010: </a:t>
            </a:r>
            <a:endParaRPr lang="en-US" altLang="en-US" dirty="0"/>
          </a:p>
          <a:p>
            <a:pPr lvl="1"/>
            <a:r>
              <a:rPr lang="en-US" altLang="en-US" dirty="0" smtClean="0"/>
              <a:t>Insert -&gt; Video </a:t>
            </a:r>
            <a:r>
              <a:rPr lang="en-US" altLang="en-US" dirty="0"/>
              <a:t>from </a:t>
            </a:r>
            <a:r>
              <a:rPr lang="en-US" altLang="en-US" dirty="0" smtClean="0"/>
              <a:t>file</a:t>
            </a:r>
            <a:br>
              <a:rPr lang="en-US" altLang="en-US" dirty="0" smtClean="0"/>
            </a:br>
            <a:r>
              <a:rPr lang="en-US" altLang="en-US" dirty="0" smtClean="0"/>
              <a:t>Note: select “Link to </a:t>
            </a:r>
            <a:br>
              <a:rPr lang="en-US" altLang="en-US" dirty="0" smtClean="0"/>
            </a:br>
            <a:r>
              <a:rPr lang="en-US" altLang="en-US" dirty="0" smtClean="0"/>
              <a:t>file” instead of “Insert”</a:t>
            </a:r>
            <a:br>
              <a:rPr lang="en-US" altLang="en-US" dirty="0" smtClean="0"/>
            </a:br>
            <a:r>
              <a:rPr lang="en-US" altLang="en-US" dirty="0" smtClean="0"/>
              <a:t>not to blow up file size</a:t>
            </a:r>
          </a:p>
          <a:p>
            <a:r>
              <a:rPr lang="en-US" altLang="en-US" dirty="0" smtClean="0"/>
              <a:t>After insertion, click on </a:t>
            </a:r>
            <a:br>
              <a:rPr lang="en-US" altLang="en-US" dirty="0" smtClean="0"/>
            </a:br>
            <a:r>
              <a:rPr lang="en-US" altLang="en-US" dirty="0" smtClean="0"/>
              <a:t>the movie, then in </a:t>
            </a:r>
            <a:br>
              <a:rPr lang="en-US" altLang="en-US" dirty="0" smtClean="0"/>
            </a:br>
            <a:r>
              <a:rPr lang="en-US" altLang="en-US" dirty="0" smtClean="0"/>
              <a:t>Animations tab select Play: </a:t>
            </a:r>
            <a:br>
              <a:rPr lang="en-US" altLang="en-US" dirty="0" smtClean="0"/>
            </a:br>
            <a:r>
              <a:rPr lang="en-US" altLang="en-US" dirty="0" smtClean="0"/>
              <a:t>this</a:t>
            </a:r>
            <a:r>
              <a:rPr lang="en-US" altLang="en-US" dirty="0"/>
              <a:t> </a:t>
            </a:r>
            <a:r>
              <a:rPr lang="en-US" altLang="en-US" dirty="0" smtClean="0"/>
              <a:t>way the movie plays </a:t>
            </a:r>
            <a:br>
              <a:rPr lang="en-US" altLang="en-US" dirty="0" smtClean="0"/>
            </a:br>
            <a:r>
              <a:rPr lang="en-US" altLang="en-US" dirty="0" smtClean="0"/>
              <a:t>without</a:t>
            </a:r>
            <a:r>
              <a:rPr lang="en-US" altLang="en-US" dirty="0"/>
              <a:t> </a:t>
            </a:r>
            <a:r>
              <a:rPr lang="en-US" altLang="en-US" dirty="0" smtClean="0"/>
              <a:t>having to move </a:t>
            </a:r>
            <a:br>
              <a:rPr lang="en-US" altLang="en-US" dirty="0" smtClean="0"/>
            </a:br>
            <a:r>
              <a:rPr lang="en-US" altLang="en-US" dirty="0" smtClean="0"/>
              <a:t>the mouse over it!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78297" y="2730058"/>
            <a:ext cx="3565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[The animation below won’t work unless you have the file on your own computer]</a:t>
            </a:r>
            <a:endParaRPr lang="en-US" sz="1400" dirty="0"/>
          </a:p>
        </p:txBody>
      </p:sp>
      <p:pic>
        <p:nvPicPr>
          <p:cNvPr id="3" name="Crater_with_credits_50slowed_not_corrected_speed_mpeg1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4128" y="3314832"/>
            <a:ext cx="3278138" cy="2622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Terminology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dirty="0"/>
              <a:t>Presentation graphics </a:t>
            </a:r>
            <a:r>
              <a:rPr lang="en-US" altLang="en-US" dirty="0"/>
              <a:t>(”</a:t>
            </a:r>
            <a:r>
              <a:rPr lang="en-US" altLang="en-US" dirty="0" err="1"/>
              <a:t>esitysgrafiikka</a:t>
            </a:r>
            <a:r>
              <a:rPr lang="en-US" altLang="en-US" dirty="0"/>
              <a:t>” in Finnish, ”</a:t>
            </a:r>
            <a:r>
              <a:rPr lang="en-US" altLang="en-US" dirty="0" err="1"/>
              <a:t>presentationsgrafik</a:t>
            </a:r>
            <a:r>
              <a:rPr lang="en-US" altLang="en-US" dirty="0"/>
              <a:t>” in Swedish) is the </a:t>
            </a:r>
            <a:r>
              <a:rPr lang="en-US" altLang="en-US" dirty="0" smtClean="0"/>
              <a:t>fully correct </a:t>
            </a:r>
            <a:r>
              <a:rPr lang="en-US" altLang="en-US" dirty="0"/>
              <a:t>term for ”</a:t>
            </a:r>
            <a:r>
              <a:rPr lang="en-US" altLang="en-US" dirty="0" err="1"/>
              <a:t>powerpoint</a:t>
            </a:r>
            <a:r>
              <a:rPr lang="en-US" altLang="en-US" dirty="0"/>
              <a:t>-presentation”</a:t>
            </a:r>
          </a:p>
          <a:p>
            <a:pPr lvl="1"/>
            <a:r>
              <a:rPr lang="en-US" altLang="en-US" dirty="0" err="1"/>
              <a:t>Powerpoint</a:t>
            </a:r>
            <a:r>
              <a:rPr lang="en-US" altLang="en-US" dirty="0"/>
              <a:t> is just </a:t>
            </a:r>
            <a:r>
              <a:rPr lang="en-US" altLang="en-US" dirty="0" err="1"/>
              <a:t>Microsofts</a:t>
            </a:r>
            <a:r>
              <a:rPr lang="en-US" altLang="en-US" dirty="0"/>
              <a:t> </a:t>
            </a:r>
            <a:r>
              <a:rPr lang="en-US" altLang="en-US" dirty="0" smtClean="0"/>
              <a:t>software, but of course people use it all the time…</a:t>
            </a:r>
            <a:endParaRPr lang="en-US" altLang="en-US" dirty="0"/>
          </a:p>
          <a:p>
            <a:r>
              <a:rPr lang="en-US" altLang="en-US" dirty="0"/>
              <a:t>”Slide”:</a:t>
            </a:r>
          </a:p>
          <a:p>
            <a:pPr lvl="1"/>
            <a:r>
              <a:rPr lang="en-US" altLang="en-US" dirty="0"/>
              <a:t>In Swedish ”</a:t>
            </a:r>
            <a:r>
              <a:rPr lang="en-US" altLang="en-US" dirty="0" err="1"/>
              <a:t>transparang</a:t>
            </a:r>
            <a:r>
              <a:rPr lang="en-US" altLang="en-US" dirty="0"/>
              <a:t>”, ”slide”</a:t>
            </a:r>
          </a:p>
          <a:p>
            <a:pPr lvl="1"/>
            <a:r>
              <a:rPr lang="en-US" altLang="en-US" dirty="0"/>
              <a:t>In Finnish: ”</a:t>
            </a:r>
            <a:r>
              <a:rPr lang="en-US" altLang="en-US" dirty="0" err="1"/>
              <a:t>dia</a:t>
            </a:r>
            <a:r>
              <a:rPr lang="en-US" altLang="en-US" dirty="0"/>
              <a:t>”, </a:t>
            </a:r>
            <a:r>
              <a:rPr lang="en-US" altLang="en-US" dirty="0" smtClean="0"/>
              <a:t>“</a:t>
            </a:r>
            <a:r>
              <a:rPr lang="en-US" altLang="en-US" dirty="0" err="1" smtClean="0"/>
              <a:t>kalvo</a:t>
            </a:r>
            <a:r>
              <a:rPr lang="en-US" altLang="en-US" dirty="0" smtClean="0"/>
              <a:t>”, ”</a:t>
            </a:r>
            <a:r>
              <a:rPr lang="en-US" altLang="en-US" dirty="0" err="1" smtClean="0"/>
              <a:t>kuultokuva</a:t>
            </a:r>
            <a:r>
              <a:rPr lang="en-US" altLang="en-US" dirty="0" smtClean="0"/>
              <a:t>” (yes, sounds stupid)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Movies in </a:t>
            </a:r>
            <a:r>
              <a:rPr lang="en-US" dirty="0" err="1" smtClean="0"/>
              <a:t>Powerpoint</a:t>
            </a:r>
            <a:r>
              <a:rPr lang="en-US" dirty="0" smtClean="0"/>
              <a:t> 2010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Before, movies were always separate files, which made it difficult to transfer from one computer to the next – also the movie file had to be copied</a:t>
            </a:r>
          </a:p>
          <a:p>
            <a:r>
              <a:rPr lang="en-US" sz="2000" dirty="0" smtClean="0"/>
              <a:t>As of </a:t>
            </a:r>
            <a:r>
              <a:rPr lang="en-US" sz="2000" dirty="0" err="1" smtClean="0"/>
              <a:t>Powerpoint</a:t>
            </a:r>
            <a:r>
              <a:rPr lang="en-US" sz="2000" dirty="0" smtClean="0"/>
              <a:t> 2010, the default is to insert the entire movie content into the </a:t>
            </a:r>
            <a:r>
              <a:rPr lang="en-US" sz="2000" dirty="0" err="1" smtClean="0"/>
              <a:t>powerpoint</a:t>
            </a:r>
            <a:r>
              <a:rPr lang="en-US" sz="2000" dirty="0" smtClean="0"/>
              <a:t> file</a:t>
            </a:r>
          </a:p>
          <a:p>
            <a:pPr lvl="1"/>
            <a:r>
              <a:rPr lang="en-US" sz="1800" dirty="0" smtClean="0"/>
              <a:t>Plus: ensures transferability (provided other computer also has </a:t>
            </a:r>
            <a:r>
              <a:rPr lang="en-US" sz="1800" dirty="0" err="1" smtClean="0"/>
              <a:t>Powerpoint</a:t>
            </a:r>
            <a:r>
              <a:rPr lang="en-US" sz="1800" dirty="0" smtClean="0"/>
              <a:t> &gt;=  2010)</a:t>
            </a:r>
          </a:p>
          <a:p>
            <a:pPr lvl="1"/>
            <a:r>
              <a:rPr lang="en-US" sz="1800" dirty="0" smtClean="0"/>
              <a:t>Minus: file size grows easily huge</a:t>
            </a:r>
          </a:p>
          <a:p>
            <a:pPr lvl="1"/>
            <a:r>
              <a:rPr lang="en-US" sz="1800" dirty="0" smtClean="0"/>
              <a:t>Hence my recommendation is still to select Insert -&gt; Video -&gt; select instead of “Insert” “Link to file”</a:t>
            </a:r>
          </a:p>
          <a:p>
            <a:pPr lvl="1"/>
            <a:r>
              <a:rPr lang="en-US" sz="1800" dirty="0" smtClean="0"/>
              <a:t>But you can always later on insert all movies into file for a transferable file: select File tab -&gt; Info -&gt; Optimize media -&gt; View links. Here you can “break link” which inserts the movie into the </a:t>
            </a:r>
            <a:r>
              <a:rPr lang="en-US" sz="1800" dirty="0" err="1" smtClean="0"/>
              <a:t>powerpoint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201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 dirty="0" smtClean="0"/>
              <a:t>Movies </a:t>
            </a:r>
            <a:r>
              <a:rPr lang="sv-FI" altLang="en-US" dirty="0" err="1" smtClean="0"/>
              <a:t>of</a:t>
            </a:r>
            <a:r>
              <a:rPr lang="sv-FI" altLang="en-US" dirty="0" smtClean="0"/>
              <a:t> </a:t>
            </a:r>
            <a:r>
              <a:rPr lang="sv-FI" altLang="en-US" dirty="0" err="1" smtClean="0"/>
              <a:t>graphs</a:t>
            </a:r>
            <a:endParaRPr lang="sv-FI" alt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0" y="1111548"/>
            <a:ext cx="7010400" cy="5500687"/>
          </a:xfrm>
        </p:spPr>
        <p:txBody>
          <a:bodyPr/>
          <a:lstStyle/>
          <a:p>
            <a:r>
              <a:rPr lang="en-US" altLang="en-US"/>
              <a:t>But also normal graphs can be animated – this can be sometimes quite illustrative</a:t>
            </a:r>
          </a:p>
          <a:p>
            <a:pPr lvl="1"/>
            <a:r>
              <a:rPr lang="en-US" altLang="en-US"/>
              <a:t>Simple example: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800" y="2391277"/>
            <a:ext cx="5491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[This animation should work in any </a:t>
            </a:r>
            <a:r>
              <a:rPr lang="en-US" sz="1600" dirty="0" err="1" smtClean="0"/>
              <a:t>Powerpoint</a:t>
            </a:r>
            <a:r>
              <a:rPr lang="en-US" sz="1600" dirty="0" smtClean="0"/>
              <a:t> &gt; 2010 … it is inserted in the </a:t>
            </a:r>
            <a:r>
              <a:rPr lang="en-US" sz="1600" dirty="0" err="1" smtClean="0"/>
              <a:t>powerpoint</a:t>
            </a:r>
            <a:r>
              <a:rPr lang="en-US" sz="1600" dirty="0" smtClean="0"/>
              <a:t> file]</a:t>
            </a:r>
            <a:endParaRPr lang="en-US" sz="1600" dirty="0"/>
          </a:p>
        </p:txBody>
      </p:sp>
      <p:pic>
        <p:nvPicPr>
          <p:cNvPr id="2" name="graphanim_gaus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03364" y="2976051"/>
            <a:ext cx="4908996" cy="3655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Graphs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08720"/>
            <a:ext cx="7010400" cy="5644481"/>
          </a:xfrm>
        </p:spPr>
        <p:txBody>
          <a:bodyPr/>
          <a:lstStyle/>
          <a:p>
            <a:r>
              <a:rPr lang="en-US" altLang="en-US" dirty="0"/>
              <a:t>Remember the projector resolution limits</a:t>
            </a:r>
            <a:r>
              <a:rPr lang="en-US" altLang="en-US" dirty="0" smtClean="0"/>
              <a:t>!</a:t>
            </a:r>
          </a:p>
          <a:p>
            <a:pPr lvl="1"/>
            <a:r>
              <a:rPr lang="en-US" altLang="en-US" dirty="0" smtClean="0"/>
              <a:t>Almost all projects in the world are still 1024 x 768 pixels</a:t>
            </a:r>
            <a:endParaRPr lang="en-US" altLang="en-US" dirty="0"/>
          </a:p>
          <a:p>
            <a:pPr lvl="1"/>
            <a:r>
              <a:rPr lang="en-US" altLang="en-US" dirty="0"/>
              <a:t>Not too thin lines</a:t>
            </a:r>
            <a:r>
              <a:rPr lang="en-US" altLang="en-US" dirty="0" smtClean="0"/>
              <a:t>! Repeat: Not too thin lines!!!</a:t>
            </a:r>
            <a:endParaRPr lang="en-US" altLang="en-US" dirty="0"/>
          </a:p>
          <a:p>
            <a:pPr lvl="1"/>
            <a:r>
              <a:rPr lang="en-US" altLang="en-US" dirty="0"/>
              <a:t>If you are uncertain, set the resolution on your screen to 1024x768 </a:t>
            </a:r>
            <a:r>
              <a:rPr lang="en-US" altLang="en-US" dirty="0" smtClean="0"/>
              <a:t>pixels </a:t>
            </a:r>
            <a:r>
              <a:rPr lang="en-US" altLang="en-US" dirty="0"/>
              <a:t>to check it out</a:t>
            </a:r>
          </a:p>
          <a:p>
            <a:r>
              <a:rPr lang="en-US" altLang="en-US" dirty="0"/>
              <a:t>Use colors </a:t>
            </a:r>
          </a:p>
          <a:p>
            <a:pPr lvl="1"/>
            <a:r>
              <a:rPr lang="en-US" altLang="en-US" dirty="0"/>
              <a:t>All projectors have colors, and it is much easier to distinguish between lines by color than </a:t>
            </a:r>
            <a:r>
              <a:rPr lang="en-US" altLang="en-US" dirty="0" smtClean="0"/>
              <a:t>line style</a:t>
            </a:r>
            <a:endParaRPr lang="en-US" altLang="en-US" dirty="0"/>
          </a:p>
          <a:p>
            <a:pPr lvl="1"/>
            <a:r>
              <a:rPr lang="en-US" altLang="en-US" dirty="0"/>
              <a:t>BUT: remember red-green-color blindness (7% of all men) =&gt; avoid combinations of red and green close to each other</a:t>
            </a:r>
          </a:p>
          <a:p>
            <a:r>
              <a:rPr lang="en-US" altLang="en-US" dirty="0"/>
              <a:t>Explain with words what the graph shows</a:t>
            </a:r>
          </a:p>
          <a:p>
            <a:pPr lvl="1"/>
            <a:r>
              <a:rPr lang="en-US" altLang="en-US" dirty="0"/>
              <a:t>Rule of thumb: explain the </a:t>
            </a:r>
            <a:r>
              <a:rPr lang="en-US" altLang="en-US" i="1" dirty="0"/>
              <a:t>y</a:t>
            </a:r>
            <a:r>
              <a:rPr lang="en-US" altLang="en-US" dirty="0"/>
              <a:t> and </a:t>
            </a:r>
            <a:r>
              <a:rPr lang="en-US" altLang="en-US" i="1" dirty="0"/>
              <a:t>x </a:t>
            </a:r>
            <a:r>
              <a:rPr lang="en-US" altLang="en-US" dirty="0"/>
              <a:t>axes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Graphs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052513"/>
            <a:ext cx="7010400" cy="431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v-FI" altLang="en-US">
                <a:solidFill>
                  <a:srgbClr val="940000"/>
                </a:solidFill>
              </a:rPr>
              <a:t>How </a:t>
            </a:r>
            <a:r>
              <a:rPr lang="sv-FI" altLang="en-US" i="1">
                <a:solidFill>
                  <a:srgbClr val="940000"/>
                </a:solidFill>
                <a:latin typeface="Arial Rounded MT Bold" pitchFamily="34" charset="0"/>
              </a:rPr>
              <a:t>not</a:t>
            </a:r>
            <a:r>
              <a:rPr lang="sv-FI" altLang="en-US">
                <a:solidFill>
                  <a:srgbClr val="940000"/>
                </a:solidFill>
                <a:latin typeface="Arial Rounded MT Bold" pitchFamily="34" charset="0"/>
              </a:rPr>
              <a:t>  </a:t>
            </a:r>
            <a:r>
              <a:rPr lang="sv-FI" altLang="en-US">
                <a:solidFill>
                  <a:srgbClr val="940000"/>
                </a:solidFill>
              </a:rPr>
              <a:t>to do?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908175" y="1773238"/>
            <a:ext cx="6767513" cy="3887787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542" name="Picture 6" descr="hollar_individualz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44675"/>
            <a:ext cx="6264275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1908175" y="5734050"/>
            <a:ext cx="69119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3000"/>
              </a:lnSpc>
              <a:buClr>
                <a:srgbClr val="FCA311"/>
              </a:buClr>
              <a:buSzPct val="110000"/>
              <a:buFont typeface="Wingdings" pitchFamily="2" charset="2"/>
              <a:buChar char="n"/>
              <a:defRPr sz="2400" b="1">
                <a:solidFill>
                  <a:srgbClr val="1E1C77"/>
                </a:solidFill>
                <a:latin typeface="Arial" charset="0"/>
              </a:defRPr>
            </a:lvl1pPr>
            <a:lvl2pPr marL="669925" indent="-190500">
              <a:lnSpc>
                <a:spcPts val="3000"/>
              </a:lnSpc>
              <a:buClr>
                <a:srgbClr val="FCA311"/>
              </a:buClr>
              <a:buSzPct val="80000"/>
              <a:buFont typeface="Wingdings" pitchFamily="2" charset="2"/>
              <a:buChar char="n"/>
              <a:defRPr sz="2000" b="1">
                <a:solidFill>
                  <a:srgbClr val="1E1C77"/>
                </a:solidFill>
                <a:latin typeface="Arial" charset="0"/>
              </a:defRPr>
            </a:lvl2pPr>
            <a:lvl3pPr marL="1050925" indent="-190500">
              <a:lnSpc>
                <a:spcPts val="3000"/>
              </a:lnSpc>
              <a:buClr>
                <a:srgbClr val="FCA311"/>
              </a:buClr>
              <a:buChar char="•"/>
              <a:defRPr b="1">
                <a:solidFill>
                  <a:srgbClr val="1E1C77"/>
                </a:solidFill>
                <a:latin typeface="Arial" charset="0"/>
              </a:defRPr>
            </a:lvl3pPr>
            <a:lvl4pPr marL="1622425" indent="-1524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4pPr>
            <a:lvl5pPr marL="2095500" indent="-1905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5pPr>
            <a:lvl6pPr marL="25527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6pPr>
            <a:lvl7pPr marL="30099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7pPr>
            <a:lvl8pPr marL="34671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8pPr>
            <a:lvl9pPr marL="39243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/>
              <a:t>Bad: thin lines, weak colors (some invisible), small font in legend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 dirty="0" smtClean="0"/>
              <a:t>Graphs</a:t>
            </a:r>
            <a:endParaRPr lang="sv-FI" alt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052513"/>
            <a:ext cx="7010400" cy="431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v-FI" altLang="en-US">
                <a:solidFill>
                  <a:schemeClr val="accent1"/>
                </a:solidFill>
              </a:rPr>
              <a:t>How to do?</a:t>
            </a:r>
          </a:p>
        </p:txBody>
      </p:sp>
      <p:pic>
        <p:nvPicPr>
          <p:cNvPr id="66565" name="Picture 5" descr="ge_amo_p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844675"/>
            <a:ext cx="5040313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1908175" y="5734050"/>
            <a:ext cx="69850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3000"/>
              </a:lnSpc>
              <a:buClr>
                <a:srgbClr val="FCA311"/>
              </a:buClr>
              <a:buSzPct val="110000"/>
              <a:buFont typeface="Wingdings" pitchFamily="2" charset="2"/>
              <a:buChar char="n"/>
              <a:defRPr sz="2400" b="1">
                <a:solidFill>
                  <a:srgbClr val="1E1C77"/>
                </a:solidFill>
                <a:latin typeface="Arial" charset="0"/>
              </a:defRPr>
            </a:lvl1pPr>
            <a:lvl2pPr marL="669925" indent="-190500">
              <a:lnSpc>
                <a:spcPts val="3000"/>
              </a:lnSpc>
              <a:buClr>
                <a:srgbClr val="FCA311"/>
              </a:buClr>
              <a:buSzPct val="80000"/>
              <a:buFont typeface="Wingdings" pitchFamily="2" charset="2"/>
              <a:buChar char="n"/>
              <a:defRPr sz="2000" b="1">
                <a:solidFill>
                  <a:srgbClr val="1E1C77"/>
                </a:solidFill>
                <a:latin typeface="Arial" charset="0"/>
              </a:defRPr>
            </a:lvl2pPr>
            <a:lvl3pPr marL="1050925" indent="-190500">
              <a:lnSpc>
                <a:spcPts val="3000"/>
              </a:lnSpc>
              <a:buClr>
                <a:srgbClr val="FCA311"/>
              </a:buClr>
              <a:buChar char="•"/>
              <a:defRPr b="1">
                <a:solidFill>
                  <a:srgbClr val="1E1C77"/>
                </a:solidFill>
                <a:latin typeface="Arial" charset="0"/>
              </a:defRPr>
            </a:lvl3pPr>
            <a:lvl4pPr marL="1622425" indent="-1524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4pPr>
            <a:lvl5pPr marL="2095500" indent="-1905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5pPr>
            <a:lvl6pPr marL="25527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6pPr>
            <a:lvl7pPr marL="30099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7pPr>
            <a:lvl8pPr marL="34671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8pPr>
            <a:lvl9pPr marL="39243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/>
              <a:t>Good: thick lines, large clear symbols, different colors, antialiasing used in import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1908175" y="5373688"/>
            <a:ext cx="1976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sv-FI" altLang="en-US" sz="1400"/>
              <a:t>Marie Backman (2008)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908175" y="1773238"/>
            <a:ext cx="6767513" cy="3887787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Equations…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125538"/>
            <a:ext cx="7010400" cy="5284787"/>
          </a:xfrm>
        </p:spPr>
        <p:txBody>
          <a:bodyPr/>
          <a:lstStyle/>
          <a:p>
            <a:r>
              <a:rPr lang="en-US" altLang="en-US" sz="2000" dirty="0" smtClean="0"/>
              <a:t>How to present equations is an eternal problem in physics and chemistry presentations</a:t>
            </a:r>
          </a:p>
          <a:p>
            <a:r>
              <a:rPr lang="en-US" altLang="en-US" sz="2000" dirty="0" smtClean="0">
                <a:latin typeface="Arial Rounded MT Bold" pitchFamily="34" charset="0"/>
              </a:rPr>
              <a:t>Rule of thumb: show no equations at all!</a:t>
            </a:r>
          </a:p>
          <a:p>
            <a:pPr lvl="1"/>
            <a:r>
              <a:rPr lang="en-US" altLang="en-US" sz="1800" dirty="0" smtClean="0"/>
              <a:t>In general physics or chemistry conferences one can not assume the audience knows any equations!</a:t>
            </a:r>
          </a:p>
          <a:p>
            <a:pPr lvl="2"/>
            <a:r>
              <a:rPr lang="en-US" altLang="en-US" sz="1600" dirty="0" smtClean="0"/>
              <a:t>E.g. a meteorologist likely does not need the Schrödinger equation for anything, or a particle physicist the </a:t>
            </a:r>
            <a:r>
              <a:rPr lang="en-US" altLang="en-US" sz="1600" dirty="0" err="1" smtClean="0"/>
              <a:t>Navier</a:t>
            </a:r>
            <a:r>
              <a:rPr lang="en-US" altLang="en-US" sz="1600" dirty="0" smtClean="0"/>
              <a:t>-Stokes equation, so they may not remember them at all!</a:t>
            </a:r>
          </a:p>
          <a:p>
            <a:r>
              <a:rPr lang="en-US" altLang="en-US" sz="2000" dirty="0" smtClean="0">
                <a:latin typeface="Arial Rounded MT Bold" pitchFamily="34" charset="0"/>
              </a:rPr>
              <a:t>Corollary:</a:t>
            </a:r>
          </a:p>
          <a:p>
            <a:pPr lvl="1"/>
            <a:r>
              <a:rPr lang="en-US" altLang="en-US" sz="1800" dirty="0" smtClean="0"/>
              <a:t>In specialist meetings it may be quite appropriate and even important to show equations</a:t>
            </a:r>
          </a:p>
          <a:p>
            <a:pPr lvl="1"/>
            <a:r>
              <a:rPr lang="en-US" altLang="en-US" sz="1800" dirty="0" smtClean="0"/>
              <a:t>But even then:</a:t>
            </a:r>
          </a:p>
          <a:p>
            <a:pPr lvl="2"/>
            <a:r>
              <a:rPr lang="en-US" altLang="en-US" sz="1600" dirty="0" smtClean="0"/>
              <a:t>Only show the really necessary equations </a:t>
            </a:r>
          </a:p>
          <a:p>
            <a:pPr lvl="2"/>
            <a:r>
              <a:rPr lang="en-US" altLang="en-US" sz="1600" dirty="0" smtClean="0"/>
              <a:t>Emphasize with graphics or effects the important parts</a:t>
            </a:r>
            <a:endParaRPr lang="en-US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369175" cy="11524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 err="1" smtClean="0"/>
              <a:t>Loads</a:t>
            </a:r>
            <a:r>
              <a:rPr lang="fi-FI" dirty="0" smtClean="0"/>
              <a:t> of </a:t>
            </a:r>
            <a:r>
              <a:rPr lang="fi-FI" dirty="0" err="1"/>
              <a:t>e</a:t>
            </a:r>
            <a:r>
              <a:rPr lang="fi-FI" dirty="0" err="1" smtClean="0"/>
              <a:t>quations</a:t>
            </a:r>
            <a:r>
              <a:rPr lang="fi-FI" dirty="0" smtClean="0"/>
              <a:t>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make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look </a:t>
            </a:r>
            <a:r>
              <a:rPr lang="fi-FI" dirty="0" err="1" smtClean="0"/>
              <a:t>smart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174" y="1556792"/>
            <a:ext cx="7651576" cy="5068416"/>
          </a:xfrm>
        </p:spPr>
        <p:txBody>
          <a:bodyPr/>
          <a:lstStyle/>
          <a:p>
            <a:r>
              <a:rPr lang="en-US" i="1" dirty="0" smtClean="0"/>
              <a:t>Some theorists seem to think that putting a load of complex equations in their slides makes them look smart</a:t>
            </a:r>
          </a:p>
          <a:p>
            <a:pPr lvl="1"/>
            <a:r>
              <a:rPr lang="en-US" dirty="0" smtClean="0"/>
              <a:t>However, one should realize that </a:t>
            </a:r>
            <a:r>
              <a:rPr lang="en-US" i="1" dirty="0" smtClean="0"/>
              <a:t>any idiot </a:t>
            </a:r>
            <a:r>
              <a:rPr lang="en-US" dirty="0" smtClean="0"/>
              <a:t>can cut-and-paste a load of equations to their slides</a:t>
            </a:r>
          </a:p>
          <a:p>
            <a:r>
              <a:rPr lang="en-US" dirty="0" smtClean="0"/>
              <a:t>Having loads of complex equations is motivated only if they really are crucial for understanding your message</a:t>
            </a:r>
          </a:p>
          <a:p>
            <a:pPr lvl="1"/>
            <a:r>
              <a:rPr lang="en-US" dirty="0" smtClean="0"/>
              <a:t>E.g. they are new, the crucial result of the work, and you describe all the parts of the equations during the talk</a:t>
            </a:r>
          </a:p>
          <a:p>
            <a:pPr lvl="1"/>
            <a:r>
              <a:rPr lang="en-US" dirty="0" smtClean="0"/>
              <a:t>But such cases are actually rare </a:t>
            </a:r>
          </a:p>
          <a:p>
            <a:r>
              <a:rPr lang="en-US" dirty="0" smtClean="0"/>
              <a:t>Otherwise all the equations are just annoying; pick out only those parts you really need</a:t>
            </a:r>
          </a:p>
        </p:txBody>
      </p:sp>
    </p:spTree>
    <p:extLst>
      <p:ext uri="{BB962C8B-B14F-4D97-AF65-F5344CB8AC3E}">
        <p14:creationId xmlns:p14="http://schemas.microsoft.com/office/powerpoint/2010/main" val="373876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Equations...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052513"/>
            <a:ext cx="7010400" cy="647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7E1B00"/>
                </a:solidFill>
              </a:rPr>
              <a:t>How </a:t>
            </a:r>
            <a:r>
              <a:rPr lang="en-US" altLang="en-US" i="1">
                <a:solidFill>
                  <a:srgbClr val="7E1B00"/>
                </a:solidFill>
                <a:latin typeface="Arial Rounded MT Bold" pitchFamily="34" charset="0"/>
              </a:rPr>
              <a:t>not </a:t>
            </a:r>
            <a:r>
              <a:rPr lang="en-US" altLang="en-US">
                <a:solidFill>
                  <a:srgbClr val="7E1B00"/>
                </a:solidFill>
              </a:rPr>
              <a:t> to do?</a:t>
            </a:r>
          </a:p>
          <a:p>
            <a:pPr>
              <a:buFont typeface="Wingdings" pitchFamily="2" charset="2"/>
              <a:buNone/>
            </a:pPr>
            <a:endParaRPr lang="en-US" altLang="en-US">
              <a:solidFill>
                <a:srgbClr val="940000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76375" y="1771650"/>
            <a:ext cx="592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en-US" altLang="en-US"/>
              <a:t>We have modified the Tersoff potential to describe better</a:t>
            </a:r>
          </a:p>
          <a:p>
            <a:r>
              <a:rPr lang="en-US" altLang="en-US"/>
              <a:t>the interatomic interactions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636838"/>
            <a:ext cx="26860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213100"/>
            <a:ext cx="3230563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076700"/>
            <a:ext cx="276225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581525"/>
            <a:ext cx="3122612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708275"/>
            <a:ext cx="26193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16338"/>
            <a:ext cx="3455988" cy="138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403350" y="1628775"/>
            <a:ext cx="7561263" cy="38163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258888" y="5516563"/>
            <a:ext cx="770572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3000"/>
              </a:lnSpc>
              <a:buClr>
                <a:srgbClr val="FCA311"/>
              </a:buClr>
              <a:buSzPct val="110000"/>
              <a:buFont typeface="Wingdings" pitchFamily="2" charset="2"/>
              <a:buChar char="n"/>
              <a:defRPr sz="2400" b="1">
                <a:solidFill>
                  <a:srgbClr val="1E1C77"/>
                </a:solidFill>
                <a:latin typeface="Arial" charset="0"/>
              </a:defRPr>
            </a:lvl1pPr>
            <a:lvl2pPr marL="669925" indent="-190500">
              <a:lnSpc>
                <a:spcPts val="3000"/>
              </a:lnSpc>
              <a:buClr>
                <a:srgbClr val="FCA311"/>
              </a:buClr>
              <a:buSzPct val="80000"/>
              <a:buFont typeface="Wingdings" pitchFamily="2" charset="2"/>
              <a:buChar char="n"/>
              <a:defRPr sz="2000" b="1">
                <a:solidFill>
                  <a:srgbClr val="1E1C77"/>
                </a:solidFill>
                <a:latin typeface="Arial" charset="0"/>
              </a:defRPr>
            </a:lvl2pPr>
            <a:lvl3pPr marL="1050925" indent="-190500">
              <a:lnSpc>
                <a:spcPts val="3000"/>
              </a:lnSpc>
              <a:buClr>
                <a:srgbClr val="FCA311"/>
              </a:buClr>
              <a:buChar char="•"/>
              <a:defRPr b="1">
                <a:solidFill>
                  <a:srgbClr val="1E1C77"/>
                </a:solidFill>
                <a:latin typeface="Arial" charset="0"/>
              </a:defRPr>
            </a:lvl3pPr>
            <a:lvl4pPr marL="1622425" indent="-1524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4pPr>
            <a:lvl5pPr marL="2095500" indent="-1905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5pPr>
            <a:lvl6pPr marL="25527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6pPr>
            <a:lvl7pPr marL="30099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7pPr>
            <a:lvl8pPr marL="34671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8pPr>
            <a:lvl9pPr marL="39243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/>
              <a:t>Bad: poor resolution; lots of equations </a:t>
            </a:r>
            <a:r>
              <a:rPr lang="en-US" altLang="en-US">
                <a:sym typeface="Wingdings" pitchFamily="2" charset="2"/>
              </a:rPr>
              <a:t> </a:t>
            </a:r>
            <a:r>
              <a:rPr lang="en-US" altLang="en-US"/>
              <a:t>not clear what is important; non-specific statement (what is better described??)</a:t>
            </a:r>
          </a:p>
        </p:txBody>
      </p:sp>
    </p:spTree>
    <p:extLst>
      <p:ext uri="{BB962C8B-B14F-4D97-AF65-F5344CB8AC3E}">
        <p14:creationId xmlns:p14="http://schemas.microsoft.com/office/powerpoint/2010/main" val="4752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Equations...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052513"/>
            <a:ext cx="7010400" cy="647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How to do?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547813" y="1844675"/>
            <a:ext cx="72913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82575" indent="-282575">
              <a:lnSpc>
                <a:spcPts val="3000"/>
              </a:lnSpc>
              <a:buClr>
                <a:srgbClr val="FCA311"/>
              </a:buClr>
              <a:buSzPct val="110000"/>
              <a:buFont typeface="Wingdings" pitchFamily="2" charset="2"/>
              <a:buChar char="n"/>
              <a:defRPr sz="2400" b="1">
                <a:solidFill>
                  <a:srgbClr val="1E1C77"/>
                </a:solidFill>
                <a:latin typeface="Arial" charset="0"/>
              </a:defRPr>
            </a:lvl1pPr>
            <a:lvl2pPr marL="669925" indent="-190500">
              <a:lnSpc>
                <a:spcPts val="3000"/>
              </a:lnSpc>
              <a:buClr>
                <a:srgbClr val="FCA311"/>
              </a:buClr>
              <a:buSzPct val="80000"/>
              <a:buFont typeface="Wingdings" pitchFamily="2" charset="2"/>
              <a:buChar char="n"/>
              <a:defRPr sz="2000" b="1">
                <a:solidFill>
                  <a:srgbClr val="1E1C77"/>
                </a:solidFill>
                <a:latin typeface="Arial" charset="0"/>
              </a:defRPr>
            </a:lvl2pPr>
            <a:lvl3pPr marL="1050925" indent="-190500">
              <a:lnSpc>
                <a:spcPts val="3000"/>
              </a:lnSpc>
              <a:buClr>
                <a:srgbClr val="FCA311"/>
              </a:buClr>
              <a:buChar char="•"/>
              <a:defRPr b="1">
                <a:solidFill>
                  <a:srgbClr val="1E1C77"/>
                </a:solidFill>
                <a:latin typeface="Arial" charset="0"/>
              </a:defRPr>
            </a:lvl3pPr>
            <a:lvl4pPr marL="1622425" indent="-1524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4pPr>
            <a:lvl5pPr marL="2095500" indent="-1905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5pPr>
            <a:lvl6pPr marL="25527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6pPr>
            <a:lvl7pPr marL="30099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7pPr>
            <a:lvl8pPr marL="34671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8pPr>
            <a:lvl9pPr marL="39243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9pPr>
          </a:lstStyle>
          <a:p>
            <a:r>
              <a:rPr lang="en-GB" altLang="en-US" sz="2000">
                <a:solidFill>
                  <a:schemeClr val="tx1"/>
                </a:solidFill>
              </a:rPr>
              <a:t>We have also modified the Tersoff potential description of the angular part to be physically better motivated</a:t>
            </a:r>
          </a:p>
          <a:p>
            <a:r>
              <a:rPr lang="en-GB" altLang="en-US" sz="2000">
                <a:solidFill>
                  <a:schemeClr val="tx1"/>
                </a:solidFill>
              </a:rPr>
              <a:t>Three-body part:</a:t>
            </a:r>
          </a:p>
        </p:txBody>
      </p:sp>
      <p:pic>
        <p:nvPicPr>
          <p:cNvPr id="28685" name="Picture 13" descr="tersoff_bi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29000"/>
            <a:ext cx="5467350" cy="14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686" name="Group 14"/>
          <p:cNvGrpSpPr>
            <a:grpSpLocks/>
          </p:cNvGrpSpPr>
          <p:nvPr/>
        </p:nvGrpSpPr>
        <p:grpSpPr bwMode="auto">
          <a:xfrm>
            <a:off x="4105275" y="3124200"/>
            <a:ext cx="4354513" cy="533400"/>
            <a:chOff x="2688" y="1968"/>
            <a:chExt cx="2743" cy="336"/>
          </a:xfrm>
        </p:grpSpPr>
        <p:sp>
          <p:nvSpPr>
            <p:cNvPr id="28687" name="Rectangle 15"/>
            <p:cNvSpPr>
              <a:spLocks noChangeArrowheads="1"/>
            </p:cNvSpPr>
            <p:nvPr/>
          </p:nvSpPr>
          <p:spPr bwMode="auto">
            <a:xfrm>
              <a:off x="2688" y="1968"/>
              <a:ext cx="27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1" algn="ctr">
                <a:spcBef>
                  <a:spcPts val="450"/>
                </a:spcBef>
                <a:buClr>
                  <a:srgbClr val="FF9900"/>
                </a:buClr>
                <a:buSzPct val="80000"/>
              </a:pPr>
              <a:r>
                <a:rPr lang="en-GB" altLang="en-US" sz="2000">
                  <a:solidFill>
                    <a:srgbClr val="FF0000"/>
                  </a:solidFill>
                  <a:latin typeface="Arial" charset="0"/>
                </a:rPr>
                <a:t>  </a:t>
              </a:r>
              <a:r>
                <a:rPr lang="en-GB" altLang="en-US" sz="1600">
                  <a:solidFill>
                    <a:srgbClr val="FF0000"/>
                  </a:solidFill>
                  <a:latin typeface="Arial" charset="0"/>
                </a:rPr>
                <a:t>Second-moment approximation exponential</a:t>
              </a:r>
            </a:p>
          </p:txBody>
        </p:sp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 flipH="1">
              <a:off x="2784" y="2160"/>
              <a:ext cx="144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9" name="Group 17"/>
          <p:cNvGrpSpPr>
            <a:grpSpLocks/>
          </p:cNvGrpSpPr>
          <p:nvPr/>
        </p:nvGrpSpPr>
        <p:grpSpPr bwMode="auto">
          <a:xfrm>
            <a:off x="1827213" y="4419600"/>
            <a:ext cx="5718175" cy="1006475"/>
            <a:chOff x="1253" y="2784"/>
            <a:chExt cx="3602" cy="634"/>
          </a:xfrm>
        </p:grpSpPr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1253" y="3168"/>
              <a:ext cx="36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1" algn="ctr">
                <a:spcBef>
                  <a:spcPts val="450"/>
                </a:spcBef>
                <a:buClr>
                  <a:srgbClr val="FF9900"/>
                </a:buClr>
                <a:buSzPct val="80000"/>
              </a:pPr>
              <a:r>
                <a:rPr lang="en-GB" altLang="en-US" sz="2000">
                  <a:solidFill>
                    <a:srgbClr val="FF0000"/>
                  </a:solidFill>
                  <a:latin typeface="Arial" charset="0"/>
                </a:rPr>
                <a:t>  </a:t>
              </a:r>
              <a:r>
                <a:rPr lang="en-GB" altLang="en-US" sz="1600">
                  <a:solidFill>
                    <a:schemeClr val="accent2"/>
                  </a:solidFill>
                  <a:latin typeface="Arial" charset="0"/>
                </a:rPr>
                <a:t>ik-dependent angular term to conform to bond order theory</a:t>
              </a:r>
            </a:p>
          </p:txBody>
        </p:sp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 flipH="1" flipV="1">
              <a:off x="3024" y="2784"/>
              <a:ext cx="0" cy="43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92" name="Group 20"/>
          <p:cNvGrpSpPr>
            <a:grpSpLocks/>
          </p:cNvGrpSpPr>
          <p:nvPr/>
        </p:nvGrpSpPr>
        <p:grpSpPr bwMode="auto">
          <a:xfrm>
            <a:off x="6238875" y="3505200"/>
            <a:ext cx="1703388" cy="609600"/>
            <a:chOff x="4032" y="2208"/>
            <a:chExt cx="1073" cy="384"/>
          </a:xfrm>
        </p:grpSpPr>
        <p:sp>
          <p:nvSpPr>
            <p:cNvPr id="28693" name="Rectangle 21"/>
            <p:cNvSpPr>
              <a:spLocks noChangeArrowheads="1"/>
            </p:cNvSpPr>
            <p:nvPr/>
          </p:nvSpPr>
          <p:spPr bwMode="auto">
            <a:xfrm>
              <a:off x="4032" y="2208"/>
              <a:ext cx="10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1" algn="ctr">
                <a:spcBef>
                  <a:spcPts val="450"/>
                </a:spcBef>
                <a:buClr>
                  <a:srgbClr val="FF9900"/>
                </a:buClr>
                <a:buSzPct val="80000"/>
              </a:pPr>
              <a:r>
                <a:rPr lang="en-GB" altLang="en-US" sz="2000">
                  <a:solidFill>
                    <a:srgbClr val="FF0000"/>
                  </a:solidFill>
                  <a:latin typeface="Arial" charset="0"/>
                </a:rPr>
                <a:t>  </a:t>
              </a:r>
              <a:r>
                <a:rPr lang="en-GB" altLang="en-US" sz="1600">
                  <a:solidFill>
                    <a:srgbClr val="FF9900"/>
                  </a:solidFill>
                  <a:latin typeface="Arial" charset="0"/>
                </a:rPr>
                <a:t>No power of 3</a:t>
              </a:r>
            </a:p>
          </p:txBody>
        </p:sp>
        <p:sp>
          <p:nvSpPr>
            <p:cNvPr id="28694" name="Line 22"/>
            <p:cNvSpPr>
              <a:spLocks noChangeShapeType="1"/>
            </p:cNvSpPr>
            <p:nvPr/>
          </p:nvSpPr>
          <p:spPr bwMode="auto">
            <a:xfrm flipH="1">
              <a:off x="4656" y="2448"/>
              <a:ext cx="0" cy="144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258888" y="1628775"/>
            <a:ext cx="7705725" cy="3960813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1187450" y="5734050"/>
            <a:ext cx="77057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3000"/>
              </a:lnSpc>
              <a:buClr>
                <a:srgbClr val="FCA311"/>
              </a:buClr>
              <a:buSzPct val="110000"/>
              <a:buFont typeface="Wingdings" pitchFamily="2" charset="2"/>
              <a:buChar char="n"/>
              <a:defRPr sz="2400" b="1">
                <a:solidFill>
                  <a:srgbClr val="1E1C77"/>
                </a:solidFill>
                <a:latin typeface="Arial" charset="0"/>
              </a:defRPr>
            </a:lvl1pPr>
            <a:lvl2pPr marL="669925" indent="-190500">
              <a:lnSpc>
                <a:spcPts val="3000"/>
              </a:lnSpc>
              <a:buClr>
                <a:srgbClr val="FCA311"/>
              </a:buClr>
              <a:buSzPct val="80000"/>
              <a:buFont typeface="Wingdings" pitchFamily="2" charset="2"/>
              <a:buChar char="n"/>
              <a:defRPr sz="2000" b="1">
                <a:solidFill>
                  <a:srgbClr val="1E1C77"/>
                </a:solidFill>
                <a:latin typeface="Arial" charset="0"/>
              </a:defRPr>
            </a:lvl2pPr>
            <a:lvl3pPr marL="1050925" indent="-190500">
              <a:lnSpc>
                <a:spcPts val="3000"/>
              </a:lnSpc>
              <a:buClr>
                <a:srgbClr val="FCA311"/>
              </a:buClr>
              <a:buChar char="•"/>
              <a:defRPr b="1">
                <a:solidFill>
                  <a:srgbClr val="1E1C77"/>
                </a:solidFill>
                <a:latin typeface="Arial" charset="0"/>
              </a:defRPr>
            </a:lvl3pPr>
            <a:lvl4pPr marL="1622425" indent="-1524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4pPr>
            <a:lvl5pPr marL="2095500" indent="-1905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5pPr>
            <a:lvl6pPr marL="25527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6pPr>
            <a:lvl7pPr marL="30099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7pPr>
            <a:lvl8pPr marL="34671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8pPr>
            <a:lvl9pPr marL="39243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/>
              <a:t>Good: only the modified parts are shown, and the important aspects are highlighted with arrows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Equations...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052513"/>
            <a:ext cx="7010400" cy="647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Or maybe instead: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47813" y="1844675"/>
            <a:ext cx="7345362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82575" indent="-282575">
              <a:lnSpc>
                <a:spcPts val="3000"/>
              </a:lnSpc>
              <a:buClr>
                <a:srgbClr val="FCA311"/>
              </a:buClr>
              <a:buSzPct val="110000"/>
              <a:buFont typeface="Wingdings" pitchFamily="2" charset="2"/>
              <a:buChar char="n"/>
              <a:defRPr sz="2400" b="1">
                <a:solidFill>
                  <a:srgbClr val="1E1C77"/>
                </a:solidFill>
                <a:latin typeface="Arial" charset="0"/>
              </a:defRPr>
            </a:lvl1pPr>
            <a:lvl2pPr marL="669925" indent="-190500">
              <a:lnSpc>
                <a:spcPts val="3000"/>
              </a:lnSpc>
              <a:buClr>
                <a:srgbClr val="FCA311"/>
              </a:buClr>
              <a:buSzPct val="80000"/>
              <a:buFont typeface="Wingdings" pitchFamily="2" charset="2"/>
              <a:buChar char="n"/>
              <a:defRPr sz="2000" b="1">
                <a:solidFill>
                  <a:srgbClr val="1E1C77"/>
                </a:solidFill>
                <a:latin typeface="Arial" charset="0"/>
              </a:defRPr>
            </a:lvl2pPr>
            <a:lvl3pPr marL="1050925" indent="-190500">
              <a:lnSpc>
                <a:spcPts val="3000"/>
              </a:lnSpc>
              <a:buClr>
                <a:srgbClr val="FCA311"/>
              </a:buClr>
              <a:buChar char="•"/>
              <a:defRPr b="1">
                <a:solidFill>
                  <a:srgbClr val="1E1C77"/>
                </a:solidFill>
                <a:latin typeface="Arial" charset="0"/>
              </a:defRPr>
            </a:lvl3pPr>
            <a:lvl4pPr marL="1622425" indent="-1524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4pPr>
            <a:lvl5pPr marL="2095500" indent="-1905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5pPr>
            <a:lvl6pPr marL="25527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6pPr>
            <a:lvl7pPr marL="30099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7pPr>
            <a:lvl8pPr marL="34671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8pPr>
            <a:lvl9pPr marL="39243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9pPr>
          </a:lstStyle>
          <a:p>
            <a:r>
              <a:rPr lang="en-GB" altLang="en-US" sz="2000">
                <a:solidFill>
                  <a:schemeClr val="tx1"/>
                </a:solidFill>
              </a:rPr>
              <a:t>We modified the description of the angular part to be physically better motivated</a:t>
            </a:r>
          </a:p>
          <a:p>
            <a:r>
              <a:rPr lang="en-GB" altLang="en-US" sz="2000">
                <a:solidFill>
                  <a:schemeClr val="tx1"/>
                </a:solidFill>
              </a:rPr>
              <a:t>Our three-body part:</a:t>
            </a:r>
          </a:p>
          <a:p>
            <a:pPr lvl="1"/>
            <a:r>
              <a:rPr lang="en-GB" altLang="en-US" sz="1800">
                <a:solidFill>
                  <a:schemeClr val="tx1"/>
                </a:solidFill>
              </a:rPr>
              <a:t>conforms to the second-moment approximation of tight binding </a:t>
            </a:r>
          </a:p>
          <a:p>
            <a:pPr lvl="1"/>
            <a:r>
              <a:rPr lang="en-GB" altLang="en-US" sz="1800">
                <a:solidFill>
                  <a:schemeClr val="tx1"/>
                </a:solidFill>
              </a:rPr>
              <a:t>Calculates the bond order from </a:t>
            </a:r>
            <a:r>
              <a:rPr lang="en-GB" altLang="en-US" sz="1800" i="1">
                <a:solidFill>
                  <a:schemeClr val="tx1"/>
                </a:solidFill>
              </a:rPr>
              <a:t>k </a:t>
            </a:r>
            <a:r>
              <a:rPr lang="en-GB" altLang="en-US" sz="1800">
                <a:solidFill>
                  <a:schemeClr val="tx1"/>
                </a:solidFill>
              </a:rPr>
              <a:t>atoms</a:t>
            </a:r>
          </a:p>
          <a:p>
            <a:pPr lvl="1"/>
            <a:r>
              <a:rPr lang="en-GB" altLang="en-US" sz="1800">
                <a:solidFill>
                  <a:schemeClr val="tx1"/>
                </a:solidFill>
              </a:rPr>
              <a:t>Has no power of 3, which can lead to artificially high forces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1258888" y="1628775"/>
            <a:ext cx="7705725" cy="30956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187450" y="5157788"/>
            <a:ext cx="77057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3000"/>
              </a:lnSpc>
              <a:buClr>
                <a:srgbClr val="FCA311"/>
              </a:buClr>
              <a:buSzPct val="110000"/>
              <a:buFont typeface="Wingdings" pitchFamily="2" charset="2"/>
              <a:buChar char="n"/>
              <a:defRPr sz="2400" b="1">
                <a:solidFill>
                  <a:srgbClr val="1E1C77"/>
                </a:solidFill>
                <a:latin typeface="Arial" charset="0"/>
              </a:defRPr>
            </a:lvl1pPr>
            <a:lvl2pPr marL="669925" indent="-190500">
              <a:lnSpc>
                <a:spcPts val="3000"/>
              </a:lnSpc>
              <a:buClr>
                <a:srgbClr val="FCA311"/>
              </a:buClr>
              <a:buSzPct val="80000"/>
              <a:buFont typeface="Wingdings" pitchFamily="2" charset="2"/>
              <a:buChar char="n"/>
              <a:defRPr sz="2000" b="1">
                <a:solidFill>
                  <a:srgbClr val="1E1C77"/>
                </a:solidFill>
                <a:latin typeface="Arial" charset="0"/>
              </a:defRPr>
            </a:lvl2pPr>
            <a:lvl3pPr marL="1050925" indent="-190500">
              <a:lnSpc>
                <a:spcPts val="3000"/>
              </a:lnSpc>
              <a:buClr>
                <a:srgbClr val="FCA311"/>
              </a:buClr>
              <a:buChar char="•"/>
              <a:defRPr b="1">
                <a:solidFill>
                  <a:srgbClr val="1E1C77"/>
                </a:solidFill>
                <a:latin typeface="Arial" charset="0"/>
              </a:defRPr>
            </a:lvl3pPr>
            <a:lvl4pPr marL="1622425" indent="-1524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4pPr>
            <a:lvl5pPr marL="2095500" indent="-1905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5pPr>
            <a:lvl6pPr marL="25527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6pPr>
            <a:lvl7pPr marL="30099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7pPr>
            <a:lvl8pPr marL="34671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8pPr>
            <a:lvl9pPr marL="39243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/>
              <a:t>Good: physics emphasized, no equations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Think of the public!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125538"/>
            <a:ext cx="7200900" cy="5472112"/>
          </a:xfrm>
        </p:spPr>
        <p:txBody>
          <a:bodyPr/>
          <a:lstStyle/>
          <a:p>
            <a:r>
              <a:rPr lang="en-US" altLang="en-US"/>
              <a:t>Always start by thinking of the public </a:t>
            </a:r>
          </a:p>
          <a:p>
            <a:pPr lvl="1"/>
            <a:r>
              <a:rPr lang="en-US" altLang="en-US"/>
              <a:t>What do they know from before?</a:t>
            </a:r>
          </a:p>
          <a:p>
            <a:pPr lvl="1"/>
            <a:r>
              <a:rPr lang="en-US" altLang="en-US">
                <a:latin typeface="Arial Rounded MT Bold" pitchFamily="34" charset="0"/>
              </a:rPr>
              <a:t>What do they want to hear? </a:t>
            </a:r>
          </a:p>
          <a:p>
            <a:pPr lvl="1"/>
            <a:r>
              <a:rPr lang="en-US" altLang="en-US"/>
              <a:t>How can you impress or interest them the most?</a:t>
            </a:r>
          </a:p>
          <a:p>
            <a:r>
              <a:rPr lang="en-US" altLang="en-US"/>
              <a:t>Introduction important</a:t>
            </a:r>
          </a:p>
          <a:p>
            <a:pPr lvl="1"/>
            <a:r>
              <a:rPr lang="en-US" altLang="en-US"/>
              <a:t>Where does this belong in society/your field/...</a:t>
            </a:r>
          </a:p>
          <a:p>
            <a:pPr lvl="1"/>
            <a:r>
              <a:rPr lang="en-US" altLang="en-US"/>
              <a:t>Should make it clear what the aim of your talk is</a:t>
            </a:r>
          </a:p>
          <a:p>
            <a:r>
              <a:rPr lang="en-US" altLang="en-US"/>
              <a:t>To talk to a high school class is entirely different from talking to a specialist crowd</a:t>
            </a:r>
          </a:p>
          <a:p>
            <a:r>
              <a:rPr lang="en-US" altLang="en-US"/>
              <a:t>But in any case, avoid jargon and abbreviations (unless everyone is a specialist)</a:t>
            </a:r>
          </a:p>
          <a:p>
            <a:pPr lvl="1"/>
            <a:r>
              <a:rPr lang="en-US" altLang="en-US"/>
              <a:t>The only abbreviations all physicists can be assumed to know are those of the elements!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Tables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12875"/>
            <a:ext cx="7010400" cy="5140325"/>
          </a:xfrm>
        </p:spPr>
        <p:txBody>
          <a:bodyPr/>
          <a:lstStyle/>
          <a:p>
            <a:r>
              <a:rPr lang="sv-FI" altLang="en-US"/>
              <a:t>If you show tables, make a version where only the numbers really needed in the presentation are shown</a:t>
            </a:r>
          </a:p>
          <a:p>
            <a:pPr lvl="1"/>
            <a:r>
              <a:rPr lang="sv-FI" altLang="en-US"/>
              <a:t>Powerpoint has its own table-making function</a:t>
            </a:r>
          </a:p>
          <a:p>
            <a:endParaRPr lang="sv-FI" altLang="en-US"/>
          </a:p>
          <a:p>
            <a:r>
              <a:rPr lang="sv-FI" altLang="en-US"/>
              <a:t>Or if you really need to show all numbers, then use presentation effects to highlight the most important parts </a:t>
            </a:r>
          </a:p>
          <a:p>
            <a:pPr lvl="1"/>
            <a:r>
              <a:rPr lang="sv-FI" altLang="en-US"/>
              <a:t>E.g. arrows, boxes, showing numbers in 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Tables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836613"/>
            <a:ext cx="2808288" cy="5762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7E1B00"/>
                </a:solidFill>
              </a:rPr>
              <a:t>How </a:t>
            </a:r>
            <a:r>
              <a:rPr lang="en-US" altLang="en-US" i="1">
                <a:solidFill>
                  <a:srgbClr val="7E1B00"/>
                </a:solidFill>
                <a:latin typeface="Arial Rounded MT Bold" pitchFamily="34" charset="0"/>
              </a:rPr>
              <a:t>not </a:t>
            </a:r>
            <a:r>
              <a:rPr lang="en-US" altLang="en-US">
                <a:solidFill>
                  <a:srgbClr val="7E1B00"/>
                </a:solidFill>
              </a:rPr>
              <a:t> to do?</a:t>
            </a:r>
          </a:p>
          <a:p>
            <a:pPr>
              <a:buFont typeface="Wingdings" pitchFamily="2" charset="2"/>
              <a:buNone/>
            </a:pPr>
            <a:endParaRPr lang="sv-FI" altLang="en-US"/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628775"/>
            <a:ext cx="455136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908175" y="1412875"/>
            <a:ext cx="6911975" cy="51847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051050" y="1557338"/>
            <a:ext cx="20891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2575" indent="-282575">
              <a:lnSpc>
                <a:spcPts val="3000"/>
              </a:lnSpc>
              <a:buClr>
                <a:srgbClr val="FCA311"/>
              </a:buClr>
              <a:buSzPct val="110000"/>
              <a:buFont typeface="Wingdings" pitchFamily="2" charset="2"/>
              <a:buChar char="n"/>
              <a:defRPr sz="2400" b="1">
                <a:solidFill>
                  <a:srgbClr val="1E1C77"/>
                </a:solidFill>
                <a:latin typeface="Arial" charset="0"/>
              </a:defRPr>
            </a:lvl1pPr>
            <a:lvl2pPr marL="669925" indent="-190500">
              <a:lnSpc>
                <a:spcPts val="3000"/>
              </a:lnSpc>
              <a:buClr>
                <a:srgbClr val="FCA311"/>
              </a:buClr>
              <a:buSzPct val="80000"/>
              <a:buFont typeface="Wingdings" pitchFamily="2" charset="2"/>
              <a:buChar char="n"/>
              <a:defRPr sz="2000" b="1">
                <a:solidFill>
                  <a:srgbClr val="1E1C77"/>
                </a:solidFill>
                <a:latin typeface="Arial" charset="0"/>
              </a:defRPr>
            </a:lvl2pPr>
            <a:lvl3pPr marL="1050925" indent="-190500">
              <a:lnSpc>
                <a:spcPts val="3000"/>
              </a:lnSpc>
              <a:buClr>
                <a:srgbClr val="FCA311"/>
              </a:buClr>
              <a:buChar char="•"/>
              <a:defRPr b="1">
                <a:solidFill>
                  <a:srgbClr val="1E1C77"/>
                </a:solidFill>
                <a:latin typeface="Arial" charset="0"/>
              </a:defRPr>
            </a:lvl3pPr>
            <a:lvl4pPr marL="1622425" indent="-1524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4pPr>
            <a:lvl5pPr marL="2095500" indent="-1905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5pPr>
            <a:lvl6pPr marL="25527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6pPr>
            <a:lvl7pPr marL="30099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7pPr>
            <a:lvl8pPr marL="34671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8pPr>
            <a:lvl9pPr marL="39243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9pPr>
          </a:lstStyle>
          <a:p>
            <a:r>
              <a:rPr lang="sv-FI" altLang="en-US" sz="2000"/>
              <a:t>Our results clearly show that there is more damage in semiconductors than in metals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Tables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836613"/>
            <a:ext cx="2455863" cy="5762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chemeClr val="tx2"/>
                </a:solidFill>
              </a:rPr>
              <a:t>How to do?</a:t>
            </a:r>
          </a:p>
          <a:p>
            <a:pPr>
              <a:buFont typeface="Wingdings" pitchFamily="2" charset="2"/>
              <a:buNone/>
            </a:pPr>
            <a:endParaRPr lang="sv-FI" altLang="en-US">
              <a:solidFill>
                <a:schemeClr val="tx2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1763689" y="1412875"/>
            <a:ext cx="7272362" cy="51847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835150" y="1700213"/>
            <a:ext cx="23050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2575" indent="-282575">
              <a:lnSpc>
                <a:spcPts val="3000"/>
              </a:lnSpc>
              <a:buClr>
                <a:srgbClr val="FCA311"/>
              </a:buClr>
              <a:buSzPct val="110000"/>
              <a:buFont typeface="Wingdings" pitchFamily="2" charset="2"/>
              <a:buChar char="n"/>
              <a:defRPr sz="2400" b="1">
                <a:solidFill>
                  <a:srgbClr val="1E1C77"/>
                </a:solidFill>
                <a:latin typeface="Arial" charset="0"/>
              </a:defRPr>
            </a:lvl1pPr>
            <a:lvl2pPr marL="669925" indent="-190500">
              <a:lnSpc>
                <a:spcPts val="3000"/>
              </a:lnSpc>
              <a:buClr>
                <a:srgbClr val="FCA311"/>
              </a:buClr>
              <a:buSzPct val="80000"/>
              <a:buFont typeface="Wingdings" pitchFamily="2" charset="2"/>
              <a:buChar char="n"/>
              <a:defRPr sz="2000" b="1">
                <a:solidFill>
                  <a:srgbClr val="1E1C77"/>
                </a:solidFill>
                <a:latin typeface="Arial" charset="0"/>
              </a:defRPr>
            </a:lvl2pPr>
            <a:lvl3pPr marL="1050925" indent="-190500">
              <a:lnSpc>
                <a:spcPts val="3000"/>
              </a:lnSpc>
              <a:buClr>
                <a:srgbClr val="FCA311"/>
              </a:buClr>
              <a:buChar char="•"/>
              <a:defRPr b="1">
                <a:solidFill>
                  <a:srgbClr val="1E1C77"/>
                </a:solidFill>
                <a:latin typeface="Arial" charset="0"/>
              </a:defRPr>
            </a:lvl3pPr>
            <a:lvl4pPr marL="1622425" indent="-1524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4pPr>
            <a:lvl5pPr marL="2095500" indent="-190500">
              <a:lnSpc>
                <a:spcPts val="3000"/>
              </a:lnSpc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5pPr>
            <a:lvl6pPr marL="25527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6pPr>
            <a:lvl7pPr marL="30099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7pPr>
            <a:lvl8pPr marL="34671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8pPr>
            <a:lvl9pPr marL="3924300" indent="-1905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A311"/>
              </a:buClr>
              <a:buChar char="-"/>
              <a:defRPr sz="1600" b="1">
                <a:solidFill>
                  <a:srgbClr val="1E1C77"/>
                </a:solidFill>
                <a:latin typeface="Arial" charset="0"/>
              </a:defRPr>
            </a:lvl9pPr>
          </a:lstStyle>
          <a:p>
            <a:r>
              <a:rPr lang="sv-FI" altLang="en-US" sz="2000" dirty="0" err="1"/>
              <a:t>Our</a:t>
            </a:r>
            <a:r>
              <a:rPr lang="sv-FI" altLang="en-US" sz="2000" dirty="0"/>
              <a:t> </a:t>
            </a:r>
            <a:r>
              <a:rPr lang="sv-FI" altLang="en-US" sz="2000" dirty="0" err="1"/>
              <a:t>results</a:t>
            </a:r>
            <a:r>
              <a:rPr lang="sv-FI" altLang="en-US" sz="2000" dirty="0"/>
              <a:t> show </a:t>
            </a:r>
            <a:r>
              <a:rPr lang="sv-FI" altLang="en-US" sz="2000" dirty="0" err="1"/>
              <a:t>that</a:t>
            </a:r>
            <a:r>
              <a:rPr lang="sv-FI" altLang="en-US" sz="2000" dirty="0"/>
              <a:t> </a:t>
            </a:r>
            <a:r>
              <a:rPr lang="sv-FI" altLang="en-US" sz="2000" dirty="0" err="1"/>
              <a:t>there</a:t>
            </a:r>
            <a:r>
              <a:rPr lang="sv-FI" altLang="en-US" sz="2000" dirty="0"/>
              <a:t> is </a:t>
            </a:r>
            <a:r>
              <a:rPr lang="sv-FI" altLang="en-US" sz="2000" dirty="0" err="1"/>
              <a:t>more</a:t>
            </a:r>
            <a:r>
              <a:rPr lang="sv-FI" altLang="en-US" sz="2000" dirty="0"/>
              <a:t> </a:t>
            </a:r>
            <a:r>
              <a:rPr lang="sv-FI" altLang="en-US" sz="2000" dirty="0" err="1"/>
              <a:t>damage</a:t>
            </a:r>
            <a:r>
              <a:rPr lang="sv-FI" altLang="en-US" sz="2000" dirty="0"/>
              <a:t> in </a:t>
            </a:r>
            <a:r>
              <a:rPr lang="sv-FI" altLang="en-US" sz="2000" dirty="0" err="1"/>
              <a:t>semiconductors</a:t>
            </a:r>
            <a:r>
              <a:rPr lang="sv-FI" altLang="en-US" sz="2000" dirty="0"/>
              <a:t> (</a:t>
            </a:r>
            <a:r>
              <a:rPr lang="sv-FI" altLang="en-US" sz="2000" dirty="0">
                <a:solidFill>
                  <a:srgbClr val="FF2525"/>
                </a:solidFill>
              </a:rPr>
              <a:t>Si, Ge</a:t>
            </a:r>
            <a:r>
              <a:rPr lang="sv-FI" altLang="en-US" sz="2000" dirty="0"/>
              <a:t>)  </a:t>
            </a:r>
            <a:r>
              <a:rPr lang="sv-FI" altLang="en-US" sz="2000" dirty="0" err="1"/>
              <a:t>than</a:t>
            </a:r>
            <a:r>
              <a:rPr lang="sv-FI" altLang="en-US" sz="2000" dirty="0"/>
              <a:t> in the </a:t>
            </a:r>
            <a:r>
              <a:rPr lang="sv-FI" altLang="en-US" sz="2000" dirty="0" err="1" smtClean="0"/>
              <a:t>corresponding</a:t>
            </a:r>
            <a:r>
              <a:rPr lang="sv-FI" altLang="en-US" sz="2000" dirty="0" smtClean="0"/>
              <a:t> </a:t>
            </a:r>
            <a:r>
              <a:rPr lang="sv-FI" altLang="en-US" sz="2000" dirty="0" err="1"/>
              <a:t>metals</a:t>
            </a:r>
            <a:r>
              <a:rPr lang="sv-FI" altLang="en-US" sz="2000" dirty="0"/>
              <a:t> (</a:t>
            </a:r>
            <a:r>
              <a:rPr lang="sv-FI" altLang="en-US" sz="2000" dirty="0">
                <a:solidFill>
                  <a:schemeClr val="folHlink"/>
                </a:solidFill>
              </a:rPr>
              <a:t>Al, Ge</a:t>
            </a:r>
            <a:r>
              <a:rPr lang="sv-FI" altLang="en-US" sz="2000" dirty="0"/>
              <a:t>) </a:t>
            </a:r>
          </a:p>
        </p:txBody>
      </p:sp>
      <p:graphicFrame>
        <p:nvGraphicFramePr>
          <p:cNvPr id="69760" name="Group 128"/>
          <p:cNvGraphicFramePr>
            <a:graphicFrameLocks noGrp="1"/>
          </p:cNvGraphicFramePr>
          <p:nvPr/>
        </p:nvGraphicFramePr>
        <p:xfrm>
          <a:off x="4211638" y="1700213"/>
          <a:ext cx="4572000" cy="4632960"/>
        </p:xfrm>
        <a:graphic>
          <a:graphicData uri="http://schemas.openxmlformats.org/drawingml/2006/table">
            <a:tbl>
              <a:tblPr/>
              <a:tblGrid>
                <a:gridCol w="1296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163">
                <a:tc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sv-FI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77"/>
                          </a:solidFill>
                          <a:effectLst/>
                          <a:latin typeface="Arial" charset="0"/>
                        </a:rPr>
                        <a:t>Element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sv-FI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77"/>
                          </a:solidFill>
                          <a:effectLst/>
                          <a:latin typeface="Arial" charset="0"/>
                        </a:rPr>
                        <a:t>Energy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sv-FI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77"/>
                          </a:solidFill>
                          <a:effectLst/>
                          <a:latin typeface="Arial" charset="0"/>
                        </a:rPr>
                        <a:t>(keV)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sv-FI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77"/>
                          </a:solidFill>
                          <a:effectLst/>
                          <a:latin typeface="Arial" charset="0"/>
                        </a:rPr>
                        <a:t>Damage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sv-FI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77"/>
                          </a:solidFill>
                          <a:effectLst/>
                          <a:latin typeface="Arial" charset="0"/>
                        </a:rPr>
                        <a:t>(Frenkel pairs)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 rowSpan="2"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sv-FI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2525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sv-FI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2525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sv-FI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2525"/>
                          </a:solidFill>
                          <a:effectLst/>
                          <a:latin typeface="Arial" charset="0"/>
                        </a:rPr>
                        <a:t>17 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2525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sv-FI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2525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sv-FI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2525"/>
                          </a:solidFill>
                          <a:effectLst/>
                          <a:latin typeface="Arial" charset="0"/>
                        </a:rPr>
                        <a:t>97 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2525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5</a:t>
                      </a:r>
                      <a:endParaRPr kumimoji="0" lang="sv-FI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252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 rowSpan="2"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sv-FI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Al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sv-FI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± 1</a:t>
                      </a:r>
                      <a:endParaRPr kumimoji="0" lang="sv-FI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sv-FI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48 ± 3</a:t>
                      </a:r>
                      <a:endParaRPr kumimoji="0" lang="sv-FI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 rowSpan="2"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sv-FI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2525"/>
                          </a:solidFill>
                          <a:effectLst/>
                          <a:latin typeface="Arial" charset="0"/>
                        </a:rPr>
                        <a:t>Ge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sv-FI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2525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2525"/>
                          </a:solidFill>
                          <a:effectLst/>
                          <a:latin typeface="Arial" charset="0"/>
                          <a:cs typeface="Arial" charset="0"/>
                        </a:rPr>
                        <a:t> 47 ± 2</a:t>
                      </a:r>
                      <a:endParaRPr kumimoji="0" lang="sv-FI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252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sv-FI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2525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2525"/>
                          </a:solidFill>
                          <a:effectLst/>
                          <a:latin typeface="Arial" charset="0"/>
                          <a:cs typeface="Arial" charset="0"/>
                        </a:rPr>
                        <a:t>340 ± 30</a:t>
                      </a:r>
                      <a:endParaRPr kumimoji="0" lang="sv-FI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252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 rowSpan="2"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sv-FI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Cu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sv-FI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 6 ± 1</a:t>
                      </a:r>
                      <a:endParaRPr kumimoji="0" lang="sv-FI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sv-FI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rgbClr val="1E1C77"/>
                          </a:solidFill>
                          <a:latin typeface="Arial" charset="0"/>
                        </a:defRPr>
                      </a:lvl1pPr>
                      <a:lvl2pPr marL="479425">
                        <a:lnSpc>
                          <a:spcPts val="3000"/>
                        </a:lnSpc>
                        <a:buClr>
                          <a:srgbClr val="FCA31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rgbClr val="1E1C77"/>
                          </a:solidFill>
                          <a:latin typeface="Arial" charset="0"/>
                        </a:defRPr>
                      </a:lvl2pPr>
                      <a:lvl3pPr marL="8604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600" b="1">
                          <a:solidFill>
                            <a:srgbClr val="1E1C77"/>
                          </a:solidFill>
                          <a:latin typeface="Arial" charset="0"/>
                        </a:defRPr>
                      </a:lvl3pPr>
                      <a:lvl4pPr marL="1470025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4pPr>
                      <a:lvl5pPr marL="1905000">
                        <a:lnSpc>
                          <a:spcPts val="3000"/>
                        </a:lnSpc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5pPr>
                      <a:lvl6pPr marL="23622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6pPr>
                      <a:lvl7pPr marL="28194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7pPr>
                      <a:lvl8pPr marL="32766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8pPr>
                      <a:lvl9pPr marL="3733800" eaLnBrk="0" fontAlgn="base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defRPr sz="1400" b="1">
                          <a:solidFill>
                            <a:srgbClr val="1E1C77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CA31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15 ± 2</a:t>
                      </a:r>
                      <a:endParaRPr kumimoji="0" lang="sv-FI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9723" name="Freeform 91"/>
          <p:cNvSpPr>
            <a:spLocks/>
          </p:cNvSpPr>
          <p:nvPr/>
        </p:nvSpPr>
        <p:spPr bwMode="auto">
          <a:xfrm>
            <a:off x="8172450" y="2781300"/>
            <a:ext cx="203200" cy="1016000"/>
          </a:xfrm>
          <a:custGeom>
            <a:avLst/>
            <a:gdLst>
              <a:gd name="T0" fmla="*/ 0 w 128"/>
              <a:gd name="T1" fmla="*/ 17 h 596"/>
              <a:gd name="T2" fmla="*/ 110 w 128"/>
              <a:gd name="T3" fmla="*/ 82 h 596"/>
              <a:gd name="T4" fmla="*/ 107 w 128"/>
              <a:gd name="T5" fmla="*/ 511 h 596"/>
              <a:gd name="T6" fmla="*/ 0 w 128"/>
              <a:gd name="T7" fmla="*/ 594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596">
                <a:moveTo>
                  <a:pt x="0" y="17"/>
                </a:moveTo>
                <a:cubicBezTo>
                  <a:pt x="18" y="28"/>
                  <a:pt x="92" y="0"/>
                  <a:pt x="110" y="82"/>
                </a:cubicBezTo>
                <a:cubicBezTo>
                  <a:pt x="128" y="164"/>
                  <a:pt x="125" y="426"/>
                  <a:pt x="107" y="511"/>
                </a:cubicBezTo>
                <a:cubicBezTo>
                  <a:pt x="89" y="596"/>
                  <a:pt x="22" y="577"/>
                  <a:pt x="0" y="59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arrow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69724" name="Freeform 92"/>
          <p:cNvSpPr>
            <a:spLocks/>
          </p:cNvSpPr>
          <p:nvPr/>
        </p:nvSpPr>
        <p:spPr bwMode="auto">
          <a:xfrm flipH="1">
            <a:off x="7164388" y="3284538"/>
            <a:ext cx="203200" cy="1016000"/>
          </a:xfrm>
          <a:custGeom>
            <a:avLst/>
            <a:gdLst>
              <a:gd name="T0" fmla="*/ 0 w 128"/>
              <a:gd name="T1" fmla="*/ 17 h 596"/>
              <a:gd name="T2" fmla="*/ 110 w 128"/>
              <a:gd name="T3" fmla="*/ 82 h 596"/>
              <a:gd name="T4" fmla="*/ 107 w 128"/>
              <a:gd name="T5" fmla="*/ 511 h 596"/>
              <a:gd name="T6" fmla="*/ 0 w 128"/>
              <a:gd name="T7" fmla="*/ 594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596">
                <a:moveTo>
                  <a:pt x="0" y="17"/>
                </a:moveTo>
                <a:cubicBezTo>
                  <a:pt x="18" y="28"/>
                  <a:pt x="92" y="0"/>
                  <a:pt x="110" y="82"/>
                </a:cubicBezTo>
                <a:cubicBezTo>
                  <a:pt x="128" y="164"/>
                  <a:pt x="125" y="426"/>
                  <a:pt x="107" y="511"/>
                </a:cubicBezTo>
                <a:cubicBezTo>
                  <a:pt x="89" y="596"/>
                  <a:pt x="22" y="577"/>
                  <a:pt x="0" y="59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arrow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69725" name="Freeform 93"/>
          <p:cNvSpPr>
            <a:spLocks/>
          </p:cNvSpPr>
          <p:nvPr/>
        </p:nvSpPr>
        <p:spPr bwMode="auto">
          <a:xfrm>
            <a:off x="8172450" y="4654550"/>
            <a:ext cx="203200" cy="1016000"/>
          </a:xfrm>
          <a:custGeom>
            <a:avLst/>
            <a:gdLst>
              <a:gd name="T0" fmla="*/ 0 w 128"/>
              <a:gd name="T1" fmla="*/ 17 h 596"/>
              <a:gd name="T2" fmla="*/ 110 w 128"/>
              <a:gd name="T3" fmla="*/ 82 h 596"/>
              <a:gd name="T4" fmla="*/ 107 w 128"/>
              <a:gd name="T5" fmla="*/ 511 h 596"/>
              <a:gd name="T6" fmla="*/ 0 w 128"/>
              <a:gd name="T7" fmla="*/ 594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596">
                <a:moveTo>
                  <a:pt x="0" y="17"/>
                </a:moveTo>
                <a:cubicBezTo>
                  <a:pt x="18" y="28"/>
                  <a:pt x="92" y="0"/>
                  <a:pt x="110" y="82"/>
                </a:cubicBezTo>
                <a:cubicBezTo>
                  <a:pt x="128" y="164"/>
                  <a:pt x="125" y="426"/>
                  <a:pt x="107" y="511"/>
                </a:cubicBezTo>
                <a:cubicBezTo>
                  <a:pt x="89" y="596"/>
                  <a:pt x="22" y="577"/>
                  <a:pt x="0" y="59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arrow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69726" name="Freeform 94"/>
          <p:cNvSpPr>
            <a:spLocks/>
          </p:cNvSpPr>
          <p:nvPr/>
        </p:nvSpPr>
        <p:spPr bwMode="auto">
          <a:xfrm flipH="1">
            <a:off x="7019925" y="5157788"/>
            <a:ext cx="203200" cy="1016000"/>
          </a:xfrm>
          <a:custGeom>
            <a:avLst/>
            <a:gdLst>
              <a:gd name="T0" fmla="*/ 0 w 128"/>
              <a:gd name="T1" fmla="*/ 17 h 596"/>
              <a:gd name="T2" fmla="*/ 110 w 128"/>
              <a:gd name="T3" fmla="*/ 82 h 596"/>
              <a:gd name="T4" fmla="*/ 107 w 128"/>
              <a:gd name="T5" fmla="*/ 511 h 596"/>
              <a:gd name="T6" fmla="*/ 0 w 128"/>
              <a:gd name="T7" fmla="*/ 594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596">
                <a:moveTo>
                  <a:pt x="0" y="17"/>
                </a:moveTo>
                <a:cubicBezTo>
                  <a:pt x="18" y="28"/>
                  <a:pt x="92" y="0"/>
                  <a:pt x="110" y="82"/>
                </a:cubicBezTo>
                <a:cubicBezTo>
                  <a:pt x="128" y="164"/>
                  <a:pt x="125" y="426"/>
                  <a:pt x="107" y="511"/>
                </a:cubicBezTo>
                <a:cubicBezTo>
                  <a:pt x="89" y="596"/>
                  <a:pt x="22" y="577"/>
                  <a:pt x="0" y="59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arrow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Sources and references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It is </a:t>
            </a:r>
            <a:r>
              <a:rPr lang="en-US" altLang="en-US" i="1" dirty="0"/>
              <a:t>highly</a:t>
            </a:r>
            <a:r>
              <a:rPr lang="en-US" altLang="en-US" dirty="0"/>
              <a:t> recommendable to set out your sources and references in the presentation</a:t>
            </a:r>
          </a:p>
          <a:p>
            <a:pPr lvl="1"/>
            <a:r>
              <a:rPr lang="en-US" altLang="en-US" dirty="0"/>
              <a:t>If you copy material from the web, it can be impossible later on </a:t>
            </a:r>
            <a:r>
              <a:rPr lang="en-US" altLang="en-US" i="1" dirty="0"/>
              <a:t>even for yourself</a:t>
            </a:r>
            <a:r>
              <a:rPr lang="en-US" altLang="en-US" dirty="0"/>
              <a:t> to figure out where it came from (if you e.g. need to check additional details)</a:t>
            </a:r>
          </a:p>
          <a:p>
            <a:pPr lvl="2"/>
            <a:r>
              <a:rPr lang="en-US" altLang="en-US" dirty="0"/>
              <a:t>Same of course true for listeners</a:t>
            </a:r>
          </a:p>
          <a:p>
            <a:pPr lvl="1"/>
            <a:r>
              <a:rPr lang="en-US" altLang="en-US" dirty="0"/>
              <a:t>If you present your own research, having references has a double value:</a:t>
            </a:r>
          </a:p>
          <a:p>
            <a:pPr lvl="2"/>
            <a:r>
              <a:rPr lang="en-US" altLang="en-US" dirty="0"/>
              <a:t>Listeners can check details</a:t>
            </a:r>
          </a:p>
          <a:p>
            <a:pPr lvl="2"/>
            <a:r>
              <a:rPr lang="en-US" altLang="en-US" dirty="0"/>
              <a:t>Reference in a good journal shows that the research is valued also by others – PR value</a:t>
            </a:r>
          </a:p>
          <a:p>
            <a:r>
              <a:rPr lang="en-US" altLang="en-US" dirty="0"/>
              <a:t>However, references can be in a small font</a:t>
            </a:r>
          </a:p>
          <a:p>
            <a:pPr lvl="1"/>
            <a:r>
              <a:rPr lang="en-US" altLang="en-US" sz="1800" dirty="0"/>
              <a:t>14 or even only 12 pt. in </a:t>
            </a:r>
            <a:r>
              <a:rPr lang="en-US" altLang="en-US" sz="1800" dirty="0" err="1"/>
              <a:t>powerpoint</a:t>
            </a:r>
            <a:r>
              <a:rPr lang="en-US" altLang="en-US" sz="1800" dirty="0"/>
              <a:t>/</a:t>
            </a:r>
            <a:r>
              <a:rPr lang="en-US" altLang="en-US" sz="1800" dirty="0" err="1"/>
              <a:t>openoffice</a:t>
            </a:r>
            <a:r>
              <a:rPr lang="en-US" altLang="en-US" sz="1800" dirty="0"/>
              <a:t>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627313" y="6381750"/>
            <a:ext cx="242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en-US" altLang="en-US" sz="1400"/>
              <a:t>[14 point example reference]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219700" y="6403975"/>
            <a:ext cx="21097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en-US" altLang="en-US" sz="1200"/>
              <a:t>[12 point example reference]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uiExpand="1" build="p"/>
      <p:bldP spid="70660" grpId="0"/>
      <p:bldP spid="7066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Technical hints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Powerpoint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F5 puts you directly up in presentation mode</a:t>
            </a:r>
          </a:p>
          <a:p>
            <a:pPr lvl="2"/>
            <a:r>
              <a:rPr lang="en-US" altLang="en-US" dirty="0" smtClean="0"/>
              <a:t>Shift-F5 at the local transparency</a:t>
            </a:r>
          </a:p>
          <a:p>
            <a:pPr lvl="1"/>
            <a:r>
              <a:rPr lang="en-US" altLang="en-US" dirty="0" smtClean="0"/>
              <a:t>Choose ”File -&gt; Options-&gt; Advanced” -&gt; </a:t>
            </a:r>
            <a:r>
              <a:rPr lang="en-US" altLang="en-US" i="1" dirty="0" smtClean="0"/>
              <a:t>choose away </a:t>
            </a:r>
            <a:r>
              <a:rPr lang="en-US" altLang="en-US" dirty="0" smtClean="0"/>
              <a:t>”Show menu on right mouse click” so you can use the right mouse button to go backwards!</a:t>
            </a:r>
          </a:p>
          <a:p>
            <a:pPr lvl="1"/>
            <a:r>
              <a:rPr lang="en-US" altLang="en-US" dirty="0" smtClean="0"/>
              <a:t>For Movies, click on the movie, then use ”Animation -&gt; Play” to make it play as part of mouse click sequence (no need to move mouse on top of movie)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PDF:</a:t>
            </a:r>
          </a:p>
          <a:p>
            <a:pPr lvl="1"/>
            <a:r>
              <a:rPr lang="en-US" altLang="en-US" dirty="0" smtClean="0"/>
              <a:t>CTRL-L gets you up in presentation mode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Conclusions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12875"/>
            <a:ext cx="7010400" cy="5140325"/>
          </a:xfrm>
        </p:spPr>
        <p:txBody>
          <a:bodyPr/>
          <a:lstStyle/>
          <a:p>
            <a:r>
              <a:rPr lang="en-US" altLang="en-US" dirty="0" smtClean="0"/>
              <a:t>Rule of thumb 1: have at most 4 conclusions</a:t>
            </a:r>
          </a:p>
          <a:p>
            <a:pPr lvl="1"/>
            <a:r>
              <a:rPr lang="en-US" altLang="en-US" dirty="0" smtClean="0"/>
              <a:t>No human being remembers more than that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Rule of thumb 2: they should fit on a single slide with a large font</a:t>
            </a:r>
          </a:p>
          <a:p>
            <a:pPr lvl="1"/>
            <a:r>
              <a:rPr lang="en-US" altLang="en-US" dirty="0" smtClean="0"/>
              <a:t>Few things are as annoying as a speaker who has 2-3 pages of conclusions which he/she reads up </a:t>
            </a:r>
            <a:r>
              <a:rPr lang="en-US" altLang="en-US" dirty="0" err="1" smtClean="0"/>
              <a:t>sloo</a:t>
            </a:r>
            <a:r>
              <a:rPr lang="en-US" altLang="en-US" dirty="0" smtClean="0"/>
              <a:t> ... </a:t>
            </a:r>
            <a:r>
              <a:rPr lang="en-US" altLang="en-US" dirty="0" err="1" smtClean="0"/>
              <a:t>oo</a:t>
            </a:r>
            <a:r>
              <a:rPr lang="en-US" altLang="en-US" dirty="0" smtClean="0"/>
              <a:t> .. </a:t>
            </a:r>
            <a:r>
              <a:rPr lang="en-US" altLang="en-US" dirty="0" err="1" smtClean="0"/>
              <a:t>oowly</a:t>
            </a:r>
            <a:r>
              <a:rPr lang="en-US" altLang="en-US" dirty="0" smtClean="0"/>
              <a:t> </a:t>
            </a:r>
          </a:p>
          <a:p>
            <a:pPr lvl="2"/>
            <a:r>
              <a:rPr lang="en-US" altLang="en-US" dirty="0" smtClean="0"/>
              <a:t>Especially if the speaker is already over time...</a:t>
            </a:r>
          </a:p>
          <a:p>
            <a:endParaRPr lang="sv-FI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Final comment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sv-FI" altLang="en-US" sz="2800" dirty="0"/>
          </a:p>
          <a:p>
            <a:pPr>
              <a:lnSpc>
                <a:spcPct val="150000"/>
              </a:lnSpc>
            </a:pPr>
            <a:r>
              <a:rPr lang="en-US" altLang="en-US" sz="2800" dirty="0"/>
              <a:t>As in rules of etiquette: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”Once you know the rules, you are allowed to break </a:t>
            </a:r>
            <a:r>
              <a:rPr lang="en-US" altLang="en-US" sz="2400" dirty="0" smtClean="0"/>
              <a:t>them (only then you know how to do it with style)”</a:t>
            </a:r>
            <a:endParaRPr lang="en-US" altLang="en-US" sz="2400" dirty="0"/>
          </a:p>
          <a:p>
            <a:pPr>
              <a:lnSpc>
                <a:spcPct val="150000"/>
              </a:lnSpc>
            </a:pPr>
            <a:endParaRPr lang="en-US" altLang="en-US" sz="2800" dirty="0"/>
          </a:p>
          <a:p>
            <a:pPr>
              <a:lnSpc>
                <a:spcPct val="150000"/>
              </a:lnSpc>
            </a:pP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Think of the public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196975"/>
            <a:ext cx="7272338" cy="5356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/>
              <a:t>Example</a:t>
            </a:r>
          </a:p>
          <a:p>
            <a:pPr>
              <a:lnSpc>
                <a:spcPts val="1500"/>
              </a:lnSpc>
              <a:buFont typeface="Wingdings" pitchFamily="2" charset="2"/>
              <a:buNone/>
            </a:pPr>
            <a:endParaRPr lang="en-US" altLang="en-US"/>
          </a:p>
          <a:p>
            <a:r>
              <a:rPr lang="en-US" altLang="en-US"/>
              <a:t>I have given talks with (essentially) the title ”radiation damage in fusion reactor materials” for numerous different crowds. This is how I do it:</a:t>
            </a:r>
          </a:p>
          <a:p>
            <a:pPr>
              <a:lnSpc>
                <a:spcPts val="1500"/>
              </a:lnSpc>
            </a:pPr>
            <a:endParaRPr lang="en-US" altLang="en-US" sz="1800"/>
          </a:p>
          <a:p>
            <a:pPr>
              <a:lnSpc>
                <a:spcPts val="2000"/>
              </a:lnSpc>
            </a:pPr>
            <a:r>
              <a:rPr lang="en-US" altLang="en-US" sz="1800"/>
              <a:t>General public (eg. high school kids, studia generalia, ...)</a:t>
            </a:r>
          </a:p>
          <a:p>
            <a:pPr lvl="1">
              <a:lnSpc>
                <a:spcPts val="2000"/>
              </a:lnSpc>
            </a:pPr>
            <a:r>
              <a:rPr lang="en-US" altLang="en-US" sz="1400"/>
              <a:t>50% introduction to fusion, 20% on the current state of fusion reactors, 20% on reactor materials and 10% on the own </a:t>
            </a:r>
            <a:r>
              <a:rPr lang="en-US" altLang="en-US" sz="1400" i="1"/>
              <a:t>best ever</a:t>
            </a:r>
            <a:r>
              <a:rPr lang="en-US" altLang="en-US" sz="1400"/>
              <a:t> results in the research</a:t>
            </a:r>
          </a:p>
          <a:p>
            <a:pPr>
              <a:lnSpc>
                <a:spcPts val="2000"/>
              </a:lnSpc>
            </a:pPr>
            <a:r>
              <a:rPr lang="en-US" altLang="en-US" sz="1800"/>
              <a:t>Conference on radiation damage</a:t>
            </a:r>
          </a:p>
          <a:p>
            <a:pPr lvl="1">
              <a:lnSpc>
                <a:spcPts val="2000"/>
              </a:lnSpc>
            </a:pPr>
            <a:r>
              <a:rPr lang="en-US" altLang="en-US" sz="1400"/>
              <a:t>About 30% introduction to fusion materials, 20% background on the own research, and 50% on own </a:t>
            </a:r>
            <a:r>
              <a:rPr lang="en-US" altLang="en-US" sz="1400" i="1"/>
              <a:t>recent best</a:t>
            </a:r>
            <a:r>
              <a:rPr lang="en-US" altLang="en-US" sz="1400"/>
              <a:t> results in research</a:t>
            </a:r>
          </a:p>
          <a:p>
            <a:pPr>
              <a:lnSpc>
                <a:spcPts val="2000"/>
              </a:lnSpc>
            </a:pPr>
            <a:r>
              <a:rPr lang="en-US" altLang="en-US" sz="1800"/>
              <a:t>Conference on fusion reactor materials</a:t>
            </a:r>
          </a:p>
          <a:p>
            <a:pPr lvl="1">
              <a:lnSpc>
                <a:spcPts val="2000"/>
              </a:lnSpc>
            </a:pPr>
            <a:r>
              <a:rPr lang="en-US" altLang="en-US" sz="1400"/>
              <a:t>About 30% introduction to radiation damage, 20% background on the own research, and 50% on own </a:t>
            </a:r>
            <a:r>
              <a:rPr lang="en-US" altLang="en-US" sz="1400" i="1"/>
              <a:t>recent best</a:t>
            </a:r>
            <a:r>
              <a:rPr lang="en-US" altLang="en-US" sz="1400"/>
              <a:t> results in research</a:t>
            </a:r>
          </a:p>
          <a:p>
            <a:pPr>
              <a:lnSpc>
                <a:spcPts val="2000"/>
              </a:lnSpc>
            </a:pPr>
            <a:r>
              <a:rPr lang="en-US" altLang="en-US" sz="1800"/>
              <a:t>Meeting for specialists on radiation damage in fusion reactors</a:t>
            </a:r>
          </a:p>
          <a:p>
            <a:pPr lvl="1">
              <a:lnSpc>
                <a:spcPts val="2000"/>
              </a:lnSpc>
            </a:pPr>
            <a:r>
              <a:rPr lang="en-US" altLang="en-US" sz="1400"/>
              <a:t>About 10% background to own research and 90% recent own results in the research (including not-so-good results!)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36533" y="3501008"/>
            <a:ext cx="1584176" cy="612328"/>
          </a:xfrm>
          <a:prstGeom prst="roundRect">
            <a:avLst/>
          </a:prstGeom>
          <a:solidFill>
            <a:srgbClr val="FF8585">
              <a:alpha val="8784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Absolutely</a:t>
            </a:r>
            <a:r>
              <a:rPr kumimoji="0" 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no </a:t>
            </a:r>
            <a:r>
              <a:rPr kumimoji="0" lang="fi-FI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equations</a:t>
            </a:r>
            <a:endParaRPr kumimoji="0" 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36533" y="4207767"/>
            <a:ext cx="1584176" cy="665361"/>
          </a:xfrm>
          <a:prstGeom prst="roundRect">
            <a:avLst/>
          </a:prstGeom>
          <a:solidFill>
            <a:srgbClr val="FF8585">
              <a:alpha val="8784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Almost</a:t>
            </a:r>
            <a:r>
              <a:rPr kumimoji="0" 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no</a:t>
            </a:r>
            <a:r>
              <a:rPr kumimoji="0" lang="fi-FI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i-FI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equations</a:t>
            </a:r>
            <a:endParaRPr kumimoji="0" 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8099" y="4941168"/>
            <a:ext cx="1584176" cy="665361"/>
          </a:xfrm>
          <a:prstGeom prst="roundRect">
            <a:avLst/>
          </a:prstGeom>
          <a:solidFill>
            <a:srgbClr val="FF8585">
              <a:alpha val="8784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Almost</a:t>
            </a:r>
            <a:r>
              <a:rPr kumimoji="0" 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no</a:t>
            </a:r>
            <a:r>
              <a:rPr kumimoji="0" lang="fi-FI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i-FI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equations</a:t>
            </a:r>
            <a:endParaRPr kumimoji="0" 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08099" y="5787975"/>
            <a:ext cx="1584176" cy="665361"/>
          </a:xfrm>
          <a:prstGeom prst="roundRect">
            <a:avLst/>
          </a:prstGeom>
          <a:solidFill>
            <a:srgbClr val="FF8585">
              <a:alpha val="8784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Eq</a:t>
            </a:r>
            <a:r>
              <a:rPr kumimoji="0" lang="fi-FI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uations</a:t>
            </a:r>
            <a:r>
              <a:rPr kumimoji="0" lang="fi-FI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fi-FI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fi-FI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 </a:t>
            </a:r>
            <a:r>
              <a:rPr kumimoji="0" lang="fi-FI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needed</a:t>
            </a:r>
            <a:endParaRPr kumimoji="0" 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1" build="p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How to talk?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052513"/>
            <a:ext cx="7135813" cy="5500687"/>
          </a:xfrm>
        </p:spPr>
        <p:txBody>
          <a:bodyPr/>
          <a:lstStyle/>
          <a:p>
            <a:r>
              <a:rPr lang="en-US" altLang="en-US" dirty="0"/>
              <a:t>Look at the public!</a:t>
            </a:r>
          </a:p>
          <a:p>
            <a:pPr lvl="1"/>
            <a:r>
              <a:rPr lang="en-US" altLang="en-US" dirty="0"/>
              <a:t>If it just is technically possible, place your screen so that you can look towards the audience</a:t>
            </a:r>
          </a:p>
          <a:p>
            <a:pPr lvl="2"/>
            <a:r>
              <a:rPr lang="en-US" altLang="en-US" dirty="0"/>
              <a:t>”Double screen” makes this possible</a:t>
            </a:r>
          </a:p>
          <a:p>
            <a:r>
              <a:rPr lang="en-US" altLang="en-US" dirty="0"/>
              <a:t>Avoid talking towards the actual projected slides – then your back is towards the public!</a:t>
            </a:r>
          </a:p>
          <a:p>
            <a:r>
              <a:rPr lang="en-US" altLang="en-US" dirty="0"/>
              <a:t>Go to the speaking booth/place in advance and check </a:t>
            </a:r>
            <a:r>
              <a:rPr lang="en-US" altLang="en-US" dirty="0">
                <a:latin typeface="Arial Rounded MT Bold" pitchFamily="34" charset="0"/>
              </a:rPr>
              <a:t>how </a:t>
            </a:r>
            <a:r>
              <a:rPr lang="en-US" altLang="en-US" dirty="0"/>
              <a:t>and</a:t>
            </a:r>
            <a:r>
              <a:rPr lang="en-US" altLang="en-US" dirty="0">
                <a:latin typeface="Arial Rounded MT Bold" pitchFamily="34" charset="0"/>
              </a:rPr>
              <a:t> that</a:t>
            </a:r>
            <a:r>
              <a:rPr lang="en-US" altLang="en-US" dirty="0"/>
              <a:t> things work:</a:t>
            </a:r>
          </a:p>
          <a:p>
            <a:pPr lvl="1"/>
            <a:r>
              <a:rPr lang="en-US" altLang="en-US" dirty="0"/>
              <a:t>Mouse/remote/microphone/laser pointer/...</a:t>
            </a:r>
          </a:p>
          <a:p>
            <a:pPr lvl="2"/>
            <a:r>
              <a:rPr lang="en-US" altLang="en-US" dirty="0"/>
              <a:t>Seems unprofessional if you cannot handle them</a:t>
            </a:r>
          </a:p>
          <a:p>
            <a:pPr lvl="1"/>
            <a:r>
              <a:rPr lang="en-US" altLang="en-US" dirty="0"/>
              <a:t>Think of how you will stand and hold the stuff</a:t>
            </a:r>
          </a:p>
          <a:p>
            <a:r>
              <a:rPr lang="en-US" altLang="en-US" dirty="0"/>
              <a:t>Only tell jokes if you are very good at it</a:t>
            </a:r>
          </a:p>
          <a:p>
            <a:pPr lvl="1"/>
            <a:r>
              <a:rPr lang="en-US" altLang="en-US" dirty="0"/>
              <a:t>But dry humor often works well</a:t>
            </a:r>
          </a:p>
          <a:p>
            <a:r>
              <a:rPr lang="en-US" altLang="en-US" i="1" dirty="0"/>
              <a:t>Do not apologize for anything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How to talk?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96975"/>
            <a:ext cx="7010400" cy="5356225"/>
          </a:xfrm>
        </p:spPr>
        <p:txBody>
          <a:bodyPr/>
          <a:lstStyle/>
          <a:p>
            <a:r>
              <a:rPr lang="en-US" altLang="en-US" dirty="0"/>
              <a:t>Train! Train! Train! Rehearse! Rehearse!</a:t>
            </a:r>
          </a:p>
          <a:p>
            <a:pPr lvl="1"/>
            <a:r>
              <a:rPr lang="en-US" altLang="en-US" dirty="0"/>
              <a:t>If you have trained well, you know what you want to say without looking at your slides – and thus can talk directly to the public </a:t>
            </a:r>
          </a:p>
          <a:p>
            <a:r>
              <a:rPr lang="en-US" altLang="en-US" dirty="0"/>
              <a:t>When I was still new to giving speeches, I used to give the whole presentation 3-4 times </a:t>
            </a:r>
            <a:r>
              <a:rPr lang="en-US" altLang="en-US" dirty="0">
                <a:latin typeface="Arial Rounded MT Bold" pitchFamily="34" charset="0"/>
              </a:rPr>
              <a:t>in whole, alone, </a:t>
            </a:r>
            <a:r>
              <a:rPr lang="en-US" altLang="en-US" dirty="0"/>
              <a:t>until I knew all I want to say by heart</a:t>
            </a:r>
          </a:p>
          <a:p>
            <a:pPr lvl="1"/>
            <a:r>
              <a:rPr lang="en-US" altLang="en-US" dirty="0"/>
              <a:t>If it is a very important talk (say your first speech in an international conference or your </a:t>
            </a:r>
            <a:r>
              <a:rPr lang="en-US" altLang="en-US" i="1" dirty="0" err="1"/>
              <a:t>lectio</a:t>
            </a:r>
            <a:r>
              <a:rPr lang="en-US" altLang="en-US" i="1" dirty="0"/>
              <a:t> </a:t>
            </a:r>
            <a:r>
              <a:rPr lang="en-US" altLang="en-US" i="1" dirty="0" err="1"/>
              <a:t>praecursoria</a:t>
            </a:r>
            <a:r>
              <a:rPr lang="en-US" altLang="en-US" dirty="0"/>
              <a:t>), give a general repetition with public e.g. to the own research group and ask for 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/>
              <a:t>How to talk?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Training is also crucial for timing!</a:t>
            </a:r>
          </a:p>
          <a:p>
            <a:pPr lvl="1"/>
            <a:r>
              <a:rPr lang="en-US" altLang="en-US" dirty="0"/>
              <a:t>It is extremely boorish (and common </a:t>
            </a:r>
            <a:r>
              <a:rPr lang="en-US" altLang="en-US" dirty="0">
                <a:sym typeface="Wingdings" pitchFamily="2" charset="2"/>
              </a:rPr>
              <a:t> ) that people can not time their presentation to about into the allotted </a:t>
            </a:r>
            <a:r>
              <a:rPr lang="en-US" altLang="en-US" dirty="0"/>
              <a:t>time</a:t>
            </a:r>
          </a:p>
          <a:p>
            <a:pPr lvl="2"/>
            <a:r>
              <a:rPr lang="en-US" altLang="en-US" dirty="0"/>
              <a:t>Everyone hates you if you talk way too long!</a:t>
            </a:r>
          </a:p>
          <a:p>
            <a:r>
              <a:rPr lang="en-US" altLang="en-US" dirty="0"/>
              <a:t>But training with a watch solves the problem perfectly</a:t>
            </a:r>
          </a:p>
          <a:p>
            <a:r>
              <a:rPr lang="en-US" altLang="en-US" dirty="0" smtClean="0"/>
              <a:t>Still, be </a:t>
            </a:r>
            <a:r>
              <a:rPr lang="en-US" altLang="en-US" dirty="0"/>
              <a:t>always mentally prepared to jump over some stuff near the end in case your time still runs out</a:t>
            </a:r>
          </a:p>
          <a:p>
            <a:pPr lvl="1"/>
            <a:r>
              <a:rPr lang="en-US" altLang="en-US" dirty="0"/>
              <a:t>Better than to forcibly exceed the time</a:t>
            </a:r>
          </a:p>
          <a:p>
            <a:r>
              <a:rPr lang="en-US" altLang="en-US" dirty="0"/>
              <a:t>Then, once you are used to talking, you can estimate the time pretty well from the number of slides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68760"/>
            <a:ext cx="7010400" cy="52844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It is important to be able to concentrate on the talk during it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HENCE: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Do not check your emails,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, </a:t>
            </a:r>
            <a:r>
              <a:rPr lang="en-US" sz="2400" dirty="0" err="1" smtClean="0"/>
              <a:t>whatsapp</a:t>
            </a:r>
            <a:r>
              <a:rPr lang="en-US" sz="2400" dirty="0" smtClean="0"/>
              <a:t>, whatsoever, for at least an hour before the talk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If something urgent or disturbing is in these, you would lose to concentration to the talk!</a:t>
            </a:r>
          </a:p>
        </p:txBody>
      </p:sp>
    </p:spTree>
    <p:extLst>
      <p:ext uri="{BB962C8B-B14F-4D97-AF65-F5344CB8AC3E}">
        <p14:creationId xmlns:p14="http://schemas.microsoft.com/office/powerpoint/2010/main" val="23778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1E1C77"/>
      </a:dk2>
      <a:lt2>
        <a:srgbClr val="8C8A87"/>
      </a:lt2>
      <a:accent1>
        <a:srgbClr val="1E1C77"/>
      </a:accent1>
      <a:accent2>
        <a:srgbClr val="009E60"/>
      </a:accent2>
      <a:accent3>
        <a:srgbClr val="FFFFFF"/>
      </a:accent3>
      <a:accent4>
        <a:srgbClr val="000000"/>
      </a:accent4>
      <a:accent5>
        <a:srgbClr val="ABABBD"/>
      </a:accent5>
      <a:accent6>
        <a:srgbClr val="008F56"/>
      </a:accent6>
      <a:hlink>
        <a:srgbClr val="FCA311"/>
      </a:hlink>
      <a:folHlink>
        <a:srgbClr val="5E68C4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</TotalTime>
  <Words>3164</Words>
  <Application>Microsoft Office PowerPoint</Application>
  <PresentationFormat>On-screen Show (4:3)</PresentationFormat>
  <Paragraphs>371</Paragraphs>
  <Slides>46</Slides>
  <Notes>42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Arial</vt:lpstr>
      <vt:lpstr>Arial Rounded MT Bold</vt:lpstr>
      <vt:lpstr>Arial Unicode MS</vt:lpstr>
      <vt:lpstr>Blackadder ITC</vt:lpstr>
      <vt:lpstr>Bodoni MT Black</vt:lpstr>
      <vt:lpstr>Bookshelf Symbol 2</vt:lpstr>
      <vt:lpstr>Bradley Hand ITC</vt:lpstr>
      <vt:lpstr>Castellar</vt:lpstr>
      <vt:lpstr>Comic Sans MS</vt:lpstr>
      <vt:lpstr>Courier New</vt:lpstr>
      <vt:lpstr>Symbol</vt:lpstr>
      <vt:lpstr>Times New Roman</vt:lpstr>
      <vt:lpstr>Wingdings</vt:lpstr>
      <vt:lpstr>Default Design</vt:lpstr>
      <vt:lpstr>How to give a good presentation: - what to do - and what not to do?</vt:lpstr>
      <vt:lpstr>Introduction</vt:lpstr>
      <vt:lpstr>Terminology</vt:lpstr>
      <vt:lpstr>Think of the public!</vt:lpstr>
      <vt:lpstr>Think of the public</vt:lpstr>
      <vt:lpstr>How to talk?</vt:lpstr>
      <vt:lpstr>How to talk?</vt:lpstr>
      <vt:lpstr>How to talk?</vt:lpstr>
      <vt:lpstr>Before the talk</vt:lpstr>
      <vt:lpstr>Little text vs. much text??</vt:lpstr>
      <vt:lpstr>If much text – split it up!</vt:lpstr>
      <vt:lpstr>Presentation effects</vt:lpstr>
      <vt:lpstr>Presentation effects</vt:lpstr>
      <vt:lpstr>Presentation effects</vt:lpstr>
      <vt:lpstr>Presentation effects</vt:lpstr>
      <vt:lpstr>How much material/slide?</vt:lpstr>
      <vt:lpstr>How much material/slide?</vt:lpstr>
      <vt:lpstr>Uniform layout!</vt:lpstr>
      <vt:lpstr>Uniform layout</vt:lpstr>
      <vt:lpstr>Master slide – minimum usage!</vt:lpstr>
      <vt:lpstr>Uniform layout - example</vt:lpstr>
      <vt:lpstr>Uniform layout - example</vt:lpstr>
      <vt:lpstr>Pictures</vt:lpstr>
      <vt:lpstr>Schematic pictures - example</vt:lpstr>
      <vt:lpstr>Schematic pictures - example</vt:lpstr>
      <vt:lpstr>Schematic pictures - example</vt:lpstr>
      <vt:lpstr>Schematic pictures - example</vt:lpstr>
      <vt:lpstr>Decorative images?</vt:lpstr>
      <vt:lpstr>Movie</vt:lpstr>
      <vt:lpstr>Movies in Powerpoint 2010 on</vt:lpstr>
      <vt:lpstr>Movies of graphs</vt:lpstr>
      <vt:lpstr>Graphs</vt:lpstr>
      <vt:lpstr>Graphs</vt:lpstr>
      <vt:lpstr>Graphs</vt:lpstr>
      <vt:lpstr>Equations…</vt:lpstr>
      <vt:lpstr>Loads of equations do not make you look smart!</vt:lpstr>
      <vt:lpstr>Equations...</vt:lpstr>
      <vt:lpstr>Equations...</vt:lpstr>
      <vt:lpstr>Equations...</vt:lpstr>
      <vt:lpstr>Tables</vt:lpstr>
      <vt:lpstr>Tables</vt:lpstr>
      <vt:lpstr>Tables</vt:lpstr>
      <vt:lpstr>Sources and references</vt:lpstr>
      <vt:lpstr>Technical hints</vt:lpstr>
      <vt:lpstr>Conclusions</vt:lpstr>
      <vt:lpstr>Final comment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 dian otsikkoa</dc:title>
  <dc:creator>Nordlund, Kai H</dc:creator>
  <cp:lastModifiedBy>Nordlund, Kai H</cp:lastModifiedBy>
  <cp:revision>109</cp:revision>
  <cp:lastPrinted>2017-08-11T12:21:26Z</cp:lastPrinted>
  <dcterms:created xsi:type="dcterms:W3CDTF">2003-08-13T09:52:38Z</dcterms:created>
  <dcterms:modified xsi:type="dcterms:W3CDTF">2018-05-25T09:50:10Z</dcterms:modified>
</cp:coreProperties>
</file>