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8" r:id="rId9"/>
    <p:sldId id="258" r:id="rId10"/>
    <p:sldId id="265" r:id="rId11"/>
    <p:sldId id="266" r:id="rId12"/>
    <p:sldId id="264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302" r:id="rId26"/>
    <p:sldId id="271" r:id="rId27"/>
    <p:sldId id="303" r:id="rId28"/>
    <p:sldId id="281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7" r:id="rId37"/>
    <p:sldId id="294" r:id="rId38"/>
    <p:sldId id="288" r:id="rId39"/>
    <p:sldId id="291" r:id="rId40"/>
    <p:sldId id="292" r:id="rId41"/>
    <p:sldId id="296" r:id="rId42"/>
    <p:sldId id="295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714" autoAdjust="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CD62-6D65-49E0-A07E-5726F45BB35E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559A-9145-495E-AC7B-C123AF64C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Korosta, että kaikki on ”valoa”: radioaalloista</a:t>
            </a:r>
            <a:r>
              <a:rPr lang="fi-FI" baseline="0" dirty="0" smtClean="0"/>
              <a:t> röntgensäteilyyn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559A-9145-495E-AC7B-C123AF64C7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22502-C70A-40D2-9FA9-E5112764F2E8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571B-AD99-4058-B5D9-879A42698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548680"/>
            <a:ext cx="7988424" cy="3240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Valo</a:t>
            </a:r>
            <a:r>
              <a:rPr lang="en-US" dirty="0" smtClean="0"/>
              <a:t> </a:t>
            </a:r>
            <a:r>
              <a:rPr lang="en-US" dirty="0" err="1" smtClean="0"/>
              <a:t>hiukkasfyysikon</a:t>
            </a:r>
            <a:r>
              <a:rPr lang="en-US" dirty="0" smtClean="0"/>
              <a:t> </a:t>
            </a:r>
            <a:r>
              <a:rPr lang="en-US" dirty="0" err="1" smtClean="0"/>
              <a:t>silmin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err="1" smtClean="0"/>
              <a:t>Aleksi</a:t>
            </a:r>
            <a:r>
              <a:rPr lang="en-US" sz="2700" dirty="0" smtClean="0"/>
              <a:t> </a:t>
            </a:r>
            <a:r>
              <a:rPr lang="en-US" sz="2700" dirty="0" err="1" smtClean="0"/>
              <a:t>Vuorinen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Helsingin</a:t>
            </a:r>
            <a:r>
              <a:rPr lang="en-US" sz="2700" dirty="0" smtClean="0"/>
              <a:t> </a:t>
            </a:r>
            <a:r>
              <a:rPr lang="en-US" sz="2700" dirty="0" err="1" smtClean="0"/>
              <a:t>yliopisto</a:t>
            </a:r>
            <a:endParaRPr lang="fi-FI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04" y="4221088"/>
            <a:ext cx="7264896" cy="1752600"/>
          </a:xfrm>
        </p:spPr>
        <p:txBody>
          <a:bodyPr/>
          <a:lstStyle/>
          <a:p>
            <a:r>
              <a:rPr lang="en-US" dirty="0" err="1" smtClean="0"/>
              <a:t>Tähtitieteellinen</a:t>
            </a:r>
            <a:r>
              <a:rPr lang="en-US" dirty="0" smtClean="0"/>
              <a:t> </a:t>
            </a:r>
            <a:r>
              <a:rPr lang="en-US" dirty="0" err="1" smtClean="0"/>
              <a:t>yhdistys</a:t>
            </a:r>
            <a:r>
              <a:rPr lang="en-US" dirty="0" smtClean="0"/>
              <a:t> </a:t>
            </a:r>
            <a:r>
              <a:rPr lang="en-US" dirty="0" err="1" smtClean="0"/>
              <a:t>Ursa</a:t>
            </a:r>
            <a:endParaRPr lang="en-US" dirty="0" smtClean="0"/>
          </a:p>
          <a:p>
            <a:r>
              <a:rPr lang="fi-FI" dirty="0" smtClean="0"/>
              <a:t>Helsinki, 20.10.2015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69091"/>
      </p:ext>
    </p:extLst>
  </p:cSld>
  <p:clrMapOvr>
    <a:masterClrMapping/>
  </p:clrMapOvr>
  <p:transition advTm="242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illusions.com/wp-content/uploads/photos1.blogger.com/x/blogger/5639/2020/400/778816/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5058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-2.web.britannica.com/eb-media/70/96170-004-7E533D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25" y="-27384"/>
            <a:ext cx="510308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esa.int/var/esa/storage/images/esa_multimedia/images/2013/03/planck_cmb/12583930-4-eng-GB/Planck_C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2996"/>
            <a:ext cx="6840760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en.es-static.us/upl/2013/10/x-ray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98" y="1"/>
            <a:ext cx="4865801" cy="34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tedpella.com/mscope_html/22460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670"/>
            <a:ext cx="3456384" cy="36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nos-docdb.fnal.gov/0008/000842/001/co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33" y="3525713"/>
            <a:ext cx="5363555" cy="33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Vsavb5PKtls/TVq4LiJuW2I/AAAAAAAAAPg/zAFlXKJDm2k/s1600/electormagnetic+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04882"/>
            <a:ext cx="9433048" cy="58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Valon</a:t>
            </a:r>
            <a:r>
              <a:rPr lang="en-US" dirty="0" smtClean="0"/>
              <a:t> </a:t>
            </a:r>
            <a:r>
              <a:rPr lang="en-US" dirty="0" err="1" smtClean="0"/>
              <a:t>varhaishistoriaa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thumb/5/50/Sir_Isaac_Newton_by_Sir_Godfrey_Kneller%2C_Bt.jpg/494px-Sir_Isaac_Newton_by_Sir_Godfrey_Kneller%2C_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40" y="1267733"/>
            <a:ext cx="2435656" cy="29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1228" y="4293096"/>
            <a:ext cx="266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Isaac Newton (1642-1727)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637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Ensimmäinen yrite: hiukkasteoria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Luonnollinen ajatus: valo koostuu pienistä, liikemäärää kantavista hiukkasista, joita useita laatuja (värejä)</a:t>
            </a:r>
          </a:p>
          <a:p>
            <a:endParaRPr lang="fi-FI" sz="2400" dirty="0"/>
          </a:p>
          <a:p>
            <a:r>
              <a:rPr lang="fi-FI" sz="2400" dirty="0" smtClean="0"/>
              <a:t>Valo kulkee suoraan, heijastuu mutta ”ei taivu varjon puolelle”</a:t>
            </a:r>
            <a:endParaRPr lang="en-US" sz="2400" dirty="0"/>
          </a:p>
        </p:txBody>
      </p:sp>
      <p:pic>
        <p:nvPicPr>
          <p:cNvPr id="11" name="Picture 4" descr="Ref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5071"/>
            <a:ext cx="2592288" cy="25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5270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683" y="5361333"/>
            <a:ext cx="298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Christiaan Huygens (1629-1695)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Kilpaileva teoria: aaltoja eetterissä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Toinen luonnollinen vaihtoehto: valo aaltoliikettä väliaineessa → valoeetterin olemassaolo</a:t>
            </a:r>
          </a:p>
          <a:p>
            <a:endParaRPr lang="fi-FI" sz="2400" dirty="0"/>
          </a:p>
          <a:p>
            <a:r>
              <a:rPr lang="fi-FI" sz="2400" dirty="0" smtClean="0"/>
              <a:t>Selkeä ennuste: jos valo on aaltoliikettä, pitää näkyä interferenssi-ilmiöitä!</a:t>
            </a:r>
            <a:endParaRPr lang="en-US" sz="2400" dirty="0"/>
          </a:p>
        </p:txBody>
      </p:sp>
      <p:pic>
        <p:nvPicPr>
          <p:cNvPr id="9218" name="Picture 2" descr="https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04" y="1340768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aviddarling.info/images/interference_water_w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5715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683" y="5361333"/>
            <a:ext cx="298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Christiaan Huygens (1629-1695)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Kilpaileva teoria: aaltoja eetterissä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Toinen luonnollinen vaihtoehto: valo aaltoliikettä väliaineessa → valoeetterin olemassaolo</a:t>
            </a:r>
          </a:p>
          <a:p>
            <a:endParaRPr lang="fi-FI" sz="2400" dirty="0"/>
          </a:p>
          <a:p>
            <a:r>
              <a:rPr lang="fi-FI" sz="2400" dirty="0" smtClean="0"/>
              <a:t>Selkeä ennuste: jos valo on aaltoliikettä, pitää näkyä interferenssi-ilmiöitä!</a:t>
            </a:r>
            <a:endParaRPr lang="en-US" sz="2400" dirty="0"/>
          </a:p>
        </p:txBody>
      </p:sp>
      <p:pic>
        <p:nvPicPr>
          <p:cNvPr id="9218" name="Picture 2" descr="https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04" y="1340768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uygensDiffr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4" y="4630401"/>
            <a:ext cx="3155102" cy="14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600px-Wellen-Brech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87" y="3926971"/>
            <a:ext cx="2670381" cy="267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5363924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Thomas Young (1773-1829)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Ratkaisu: Youngin kaksoisrakokoe (1801)</a:t>
            </a:r>
            <a:endParaRPr lang="en-US" sz="3600" dirty="0"/>
          </a:p>
        </p:txBody>
      </p:sp>
      <p:pic>
        <p:nvPicPr>
          <p:cNvPr id="9" name="Picture 4" descr="double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6102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upload.wikimedia.org/wikipedia/commons/thumb/9/9f/Thomas_Young_%28scientist%29.jpg/800px-Thomas_Young_%28scientist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9799"/>
            <a:ext cx="3127653" cy="39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365104"/>
            <a:ext cx="482453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5363924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Thomas Young (1773-1829)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Ratkaisu: Youngin kaksoisrakokoe (1801)</a:t>
            </a:r>
            <a:endParaRPr lang="en-US" sz="3600" dirty="0"/>
          </a:p>
        </p:txBody>
      </p:sp>
      <p:pic>
        <p:nvPicPr>
          <p:cNvPr id="9" name="Picture 4" descr="double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6102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upload.wikimedia.org/wikipedia/commons/thumb/9/9f/Thomas_Young_%28scientist%29.jpg/800px-Thomas_Young_%28scientist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9799"/>
            <a:ext cx="3127653" cy="39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6093296"/>
            <a:ext cx="48245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4168" y="5363924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Thomas Young (1773-1829)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Ratkaisu: Youngin kaksoisrakokoe (1801)</a:t>
            </a:r>
            <a:endParaRPr lang="en-US" sz="3600" dirty="0"/>
          </a:p>
        </p:txBody>
      </p:sp>
      <p:pic>
        <p:nvPicPr>
          <p:cNvPr id="9" name="Picture 4" descr="double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6102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upload.wikimedia.org/wikipedia/commons/thumb/9/9f/Thomas_Young_%28scientist%29.jpg/800px-Thomas_Young_%28scientist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9799"/>
            <a:ext cx="3127653" cy="39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.ibtimes.co.uk/en/full/422207/chinese-scientists-develop-light-bulb-which-provides-wireless-internet.jpg?w=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3" y="0"/>
            <a:ext cx="9150943" cy="68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Aaltoja eetterissä?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Aaltotulkinnan ongelmallinen puoli: väliaineen (eetterin) postulointi</a:t>
            </a:r>
          </a:p>
          <a:p>
            <a:endParaRPr lang="fi-FI" sz="2400" dirty="0"/>
          </a:p>
          <a:p>
            <a:r>
              <a:rPr lang="fi-FI" sz="2400" dirty="0" smtClean="0"/>
              <a:t>Erityisesti valon tulisi tällöin</a:t>
            </a:r>
          </a:p>
          <a:p>
            <a:r>
              <a:rPr lang="fi-FI" sz="2400" dirty="0"/>
              <a:t>k</a:t>
            </a:r>
            <a:r>
              <a:rPr lang="fi-FI" sz="2400" dirty="0" smtClean="0"/>
              <a:t>ulkea eri nopeudella eri</a:t>
            </a:r>
          </a:p>
          <a:p>
            <a:r>
              <a:rPr lang="fi-FI" sz="2400" dirty="0" smtClean="0"/>
              <a:t>suuntiin riippuen maan</a:t>
            </a:r>
          </a:p>
          <a:p>
            <a:r>
              <a:rPr lang="fi-FI" sz="2400" dirty="0" smtClean="0"/>
              <a:t>liikkeestä</a:t>
            </a:r>
          </a:p>
          <a:p>
            <a:endParaRPr lang="fi-FI" sz="2400" dirty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Eetterituulta</a:t>
            </a:r>
            <a:r>
              <a:rPr lang="en-US" sz="2400" dirty="0" smtClean="0"/>
              <a:t>”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kuitenkaan</a:t>
            </a:r>
            <a:endParaRPr lang="en-US" sz="2400" dirty="0" smtClean="0"/>
          </a:p>
          <a:p>
            <a:r>
              <a:rPr lang="en-US" sz="2400" dirty="0" err="1" smtClean="0"/>
              <a:t>koskaan</a:t>
            </a:r>
            <a:r>
              <a:rPr lang="en-US" sz="2400" dirty="0" smtClean="0"/>
              <a:t> n</a:t>
            </a:r>
            <a:r>
              <a:rPr lang="sv-FI" sz="2400" dirty="0" smtClean="0"/>
              <a:t>ähty koejärjestelyissä</a:t>
            </a:r>
          </a:p>
          <a:p>
            <a:r>
              <a:rPr lang="sv-FI" sz="2400" dirty="0" smtClean="0"/>
              <a:t>(Foucalt, 1850; Michelson-</a:t>
            </a:r>
          </a:p>
          <a:p>
            <a:r>
              <a:rPr lang="sv-FI" sz="2400" dirty="0" smtClean="0"/>
              <a:t>Morley 1887)</a:t>
            </a:r>
            <a:endParaRPr lang="en-US" sz="2400" dirty="0"/>
          </a:p>
        </p:txBody>
      </p:sp>
      <p:pic>
        <p:nvPicPr>
          <p:cNvPr id="13314" name="Picture 2" descr="https://upload.wikimedia.org/wikipedia/commons/thumb/3/33/Interferometre_Michelson.svg/800px-Interferometre_Michels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91" y="2106463"/>
            <a:ext cx="4490889" cy="44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Valon</a:t>
            </a:r>
            <a:r>
              <a:rPr lang="en-US" dirty="0" smtClean="0"/>
              <a:t> </a:t>
            </a:r>
            <a:r>
              <a:rPr lang="en-US" dirty="0" err="1" smtClean="0"/>
              <a:t>fysikaalisesta</a:t>
            </a:r>
            <a:r>
              <a:rPr lang="en-US" dirty="0" smtClean="0"/>
              <a:t> </a:t>
            </a:r>
            <a:r>
              <a:rPr lang="en-US" dirty="0" err="1" smtClean="0"/>
              <a:t>luonteesta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5301208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Michael Faraday (1791-1867)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Yhteys sähkömagnetismiin?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84825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upload.wikimedia.org/wikipedia/commons/thumb/8/88/M_Faraday_Th_Phillips_oil_1842.jpg/800px-M_Faraday_Th_Phillips_oil_1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013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35528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Ensimmäinen viite yhteydestä sähköilmiöihin: valon ominaisuuksien (polarisaation) muuttuminen valon kulkiessa magneettikentän läpi (Faraday, 1845)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9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5085184"/>
            <a:ext cx="298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James Clerk Maxwell (1831-1879)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Valo sähkömagneettisena aaltoliikkeenä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35528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Maxwell (1973): </a:t>
            </a:r>
            <a:r>
              <a:rPr lang="en-US" sz="2400" b="1" i="1" dirty="0"/>
              <a:t>A Treatise on Electricity and </a:t>
            </a:r>
            <a:r>
              <a:rPr lang="en-US" sz="2400" b="1" i="1" dirty="0" smtClean="0"/>
              <a:t>Magnetism </a:t>
            </a:r>
            <a:r>
              <a:rPr lang="en-US" sz="2400" dirty="0" smtClean="0"/>
              <a:t>-</a:t>
            </a:r>
            <a:r>
              <a:rPr lang="en-US" sz="2400" b="1" i="1" dirty="0" smtClean="0"/>
              <a:t> </a:t>
            </a:r>
            <a:r>
              <a:rPr lang="sv-FI" sz="2400" dirty="0" smtClean="0"/>
              <a:t>sähkömagneettisten kenttien täydellinen matemaattinen kuvailu</a:t>
            </a:r>
          </a:p>
          <a:p>
            <a:endParaRPr lang="sv-FI" sz="2400" dirty="0"/>
          </a:p>
          <a:p>
            <a:r>
              <a:rPr lang="sv-FI" sz="2400" dirty="0" smtClean="0"/>
              <a:t>Seuraus: valo on sähkömagneettisen kentän etenevää poikittaista </a:t>
            </a:r>
            <a:r>
              <a:rPr lang="sv-FI" sz="2400" dirty="0" smtClean="0"/>
              <a:t>aaltoliikettä tyhjiössä!</a:t>
            </a:r>
            <a:endParaRPr lang="en-US" sz="2400" dirty="0"/>
          </a:p>
        </p:txBody>
      </p:sp>
      <p:pic>
        <p:nvPicPr>
          <p:cNvPr id="17410" name="Picture 2" descr="https://upload.wikimedia.org/wikipedia/commons/5/57/James_Clerk_Maxw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274153"/>
            <a:ext cx="31527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quantummechanics.ucsd.edu/ph130a/130_notes/img26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995358" cy="28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6165304"/>
            <a:ext cx="25311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5085184"/>
            <a:ext cx="298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James Clerk Maxwell (1831-1879)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Valo sähkömagneettisena aaltoliikkeenä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35528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Maxwell (1973): </a:t>
            </a:r>
            <a:r>
              <a:rPr lang="en-US" sz="2400" b="1" i="1" dirty="0"/>
              <a:t>A Treatise on Electricity and </a:t>
            </a:r>
            <a:r>
              <a:rPr lang="en-US" sz="2400" b="1" i="1" dirty="0" smtClean="0"/>
              <a:t>Magnetism </a:t>
            </a:r>
            <a:r>
              <a:rPr lang="en-US" sz="2400" dirty="0" smtClean="0"/>
              <a:t>-</a:t>
            </a:r>
            <a:r>
              <a:rPr lang="en-US" sz="2400" b="1" i="1" dirty="0" smtClean="0"/>
              <a:t> </a:t>
            </a:r>
            <a:r>
              <a:rPr lang="sv-FI" sz="2400" dirty="0" smtClean="0"/>
              <a:t>sähkömagneettisten kenttien täydellinen matemaattinen kuvailu</a:t>
            </a:r>
          </a:p>
          <a:p>
            <a:endParaRPr lang="sv-FI" sz="2400" dirty="0"/>
          </a:p>
          <a:p>
            <a:r>
              <a:rPr lang="sv-FI" sz="2400" dirty="0" smtClean="0"/>
              <a:t>Seuraus: valo on sähkömagneettisen kentän etenevää poikittaista </a:t>
            </a:r>
            <a:r>
              <a:rPr lang="sv-FI" sz="2400" dirty="0"/>
              <a:t>aaltoliikettä tyhjiössä!</a:t>
            </a:r>
            <a:endParaRPr lang="en-US" sz="2400" dirty="0"/>
          </a:p>
        </p:txBody>
      </p:sp>
      <p:pic>
        <p:nvPicPr>
          <p:cNvPr id="17410" name="Picture 2" descr="https://upload.wikimedia.org/wikipedia/commons/5/57/James_Clerk_Maxw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0" y="1274400"/>
            <a:ext cx="31527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ages.flatworldknowledge.com/averillfwk/averillfwk-fig06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5831227" cy="30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Aaltoliikkeen perusyhtälö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7864" y="3068960"/>
                <a:ext cx="23762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FI" sz="6000" dirty="0" smtClean="0">
                    <a:solidFill>
                      <a:schemeClr val="tx1"/>
                    </a:solidFill>
                  </a:rPr>
                  <a:t>f = c/</a:t>
                </a:r>
                <a14:m>
                  <m:oMath xmlns:m="http://schemas.openxmlformats.org/officeDocument/2006/math">
                    <m:r>
                      <a:rPr lang="sv-FI" sz="6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sv-FI" sz="6000" dirty="0" smtClean="0">
                    <a:solidFill>
                      <a:srgbClr val="FF0000"/>
                    </a:solidFill>
                  </a:rPr>
                  <a:t> </a:t>
                </a:r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68960"/>
                <a:ext cx="237626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5385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951051" y="1874324"/>
            <a:ext cx="1476933" cy="14826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1321604"/>
            <a:ext cx="34563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Valonnopeus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05" y="1059185"/>
            <a:ext cx="36480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436096" y="3933056"/>
            <a:ext cx="792088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51720" y="3789041"/>
            <a:ext cx="1296144" cy="1440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87624" y="5229200"/>
            <a:ext cx="34563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Taajuus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63953" y="5002151"/>
            <a:ext cx="34563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Aallonpituus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73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11560" y="4869160"/>
                <a:ext cx="79208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Näkyvän valon aallonpituusalue: </a:t>
                </a:r>
                <a:r>
                  <a:rPr lang="fi-FI" sz="2400" dirty="0" smtClean="0"/>
                  <a:t>400-700 </a:t>
                </a:r>
                <a:r>
                  <a:rPr lang="fi-FI" sz="2400" dirty="0" smtClean="0"/>
                  <a:t>nm = 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i-FI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i-FI" sz="2400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fi-FI" sz="2400" dirty="0"/>
              </a:p>
              <a:p>
                <a:r>
                  <a:rPr lang="fi-FI" sz="2400" dirty="0" smtClean="0"/>
                  <a:t>Tämä pituus rajoittaa optista havaitsemista (mikroskoopit)!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69160"/>
                <a:ext cx="792088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5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464496" cy="38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Värien näkeminen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68760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Valon hahmottaminen sähkömagneettisena aaltoliikkeenä auttaa ymmärtämään myös värit eritaajuisena valona sekä niiden synnyn sirontaprosesseina</a:t>
            </a:r>
          </a:p>
          <a:p>
            <a:endParaRPr lang="fi-FI" sz="2400" dirty="0"/>
          </a:p>
          <a:p>
            <a:r>
              <a:rPr lang="fi-FI" sz="2400" dirty="0" smtClean="0"/>
              <a:t>Esimerkki: auringonvalo siroaa taivaalla aallonpituuttaan huomattavasti pienemmistä objekteista → Rayleighn sironta</a:t>
            </a:r>
          </a:p>
          <a:p>
            <a:endParaRPr lang="fi-FI" sz="2400" dirty="0"/>
          </a:p>
          <a:p>
            <a:endParaRPr lang="fi-FI" sz="2400" dirty="0" smtClean="0"/>
          </a:p>
          <a:p>
            <a:r>
              <a:rPr lang="fi-FI" sz="2400" dirty="0" smtClean="0"/>
              <a:t>→ sininen taivas ja punertava auringonlasku</a:t>
            </a:r>
            <a:endParaRPr lang="en-US" sz="2400" dirty="0"/>
          </a:p>
        </p:txBody>
      </p:sp>
      <p:pic>
        <p:nvPicPr>
          <p:cNvPr id="1026" name="Picture 2" descr="http://qdl.scs-inc.us/2ndParty/Images/Charles/Sun/SolarSpectrum2_w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6632"/>
            <a:ext cx="4248473" cy="28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6/69/Rayleigh_sunlight_scatter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03" y="3356992"/>
            <a:ext cx="4317297" cy="353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11602" y="5094722"/>
                <a:ext cx="20362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800" b="0" i="1" smtClean="0">
                          <a:latin typeface="Cambria Math"/>
                        </a:rPr>
                        <m:t>𝐼</m:t>
                      </m:r>
                      <m:r>
                        <a:rPr lang="fi-FI" sz="2800" b="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fi-FI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i-FI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fi-FI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fi-FI" sz="2800" b="0" i="1" smtClean="0">
                          <a:latin typeface="Cambria Math"/>
                          <a:ea typeface="Cambria Math"/>
                        </a:rPr>
                        <m:t>~1/</m:t>
                      </m:r>
                      <m:sSup>
                        <m:sSupPr>
                          <m:ctrlPr>
                            <a:rPr lang="fi-FI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i-FI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fi-FI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602" y="5094722"/>
                <a:ext cx="20362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8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Vsavb5PKtls/TVq4LiJuW2I/AAAAAAAAAPg/zAFlXKJDm2k/s1600/electormagnetic+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04882"/>
            <a:ext cx="9433048" cy="58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ages.flatworldknowledge.com/averillfwk/averillfwk-fig0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1" y="476672"/>
            <a:ext cx="7594712" cy="3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55707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Riittävä kuvailu kaikille arkipäivän valoon liittyville ilmiöille.</a:t>
            </a:r>
          </a:p>
          <a:p>
            <a:endParaRPr lang="fi-FI" sz="2400" dirty="0"/>
          </a:p>
          <a:p>
            <a:r>
              <a:rPr lang="fi-FI" sz="2400" dirty="0" smtClean="0"/>
              <a:t>Mutta mitä tapahtuu kun valon intensiteettiä pienennetään (valoa himmennetään) rajatta?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tronomind.com/wp-content/uploads/2011/12/nigh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93" y="-2281"/>
            <a:ext cx="10457745" cy="68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5013176"/>
            <a:ext cx="277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Heinrich Hertz (1857-1894)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Valosähköinen ilmiö: yllättäviä tuloksia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355284"/>
                <a:ext cx="597666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Hertz (1887): säteilytys valolla saa elektroneja irtautumaan metallipinnasta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Elektroneja irtautuu sitä enemmän, mitä suurempi säteilyn intensiteetti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Kutakin metallia vastaa tietty valon minimitaajuus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FI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sv-FI" sz="24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v-FI" sz="2400" dirty="0" smtClean="0"/>
                  <a:t>, jolla ilmiö esiintyy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Irronneiden elektronien liike-energia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FI" sz="2400" b="0" i="1" smtClean="0">
                            <a:latin typeface="Cambria Math"/>
                          </a:rPr>
                          <m:t>𝑘</m:t>
                        </m:r>
                        <m:r>
                          <a:rPr lang="sv-FI" sz="2400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~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sv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sv-FI" sz="2400" i="1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284"/>
                <a:ext cx="5976664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529" t="-1600" r="-408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https://upload.wikimedia.org/wikipedia/commons/thumb/7/77/Photoelectric_effect.png/250px-Photoelectric_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96623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upload.wikimedia.org/wikipedia/commons/9/98/Heinrich_Rudolf_Hertz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026973" cy="32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.stack.imgur.com/Q4br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9943"/>
            <a:ext cx="2448272" cy="17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5013176"/>
            <a:ext cx="277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Heinrich Hertz (1857-1894)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Valosähköinen ilmiö: yllättäviä tuloksia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355284"/>
                <a:ext cx="597666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Hertz (1887): säteilytys valolla saa elektroneja irtautumaan metallipinnasta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Elektroneja irtautuu sitä enemmän, mitä suurempi säteilyn intensiteetti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Kutakin metallia vastaa tietty valon minimitaajuus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FI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sv-FI" sz="24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sv-FI" sz="2400" dirty="0" smtClean="0"/>
                  <a:t>, jolla ilmiö esiintyy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Irronneiden elektronien liike-energia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v-FI" sz="2400" b="0" i="1" smtClean="0">
                            <a:latin typeface="Cambria Math"/>
                          </a:rPr>
                          <m:t>𝑘</m:t>
                        </m:r>
                        <m:r>
                          <a:rPr lang="sv-FI" sz="2400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~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sv-FI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sv-FI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sv-FI" sz="2400" i="1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r>
                  <a:rPr lang="en-US" sz="2400" dirty="0" err="1" smtClean="0"/>
                  <a:t>Ristiriita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klassisen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aaltotulkinnan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kanssa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kaikentaajuisen</a:t>
                </a:r>
                <a:r>
                  <a:rPr lang="en-US" sz="2400" dirty="0" smtClean="0"/>
                  <a:t> s</a:t>
                </a:r>
                <a:r>
                  <a:rPr lang="sv-FI" sz="2400" dirty="0" smtClean="0"/>
                  <a:t>äteilyn pitäisi irrottaa elektroneja kunhan intensiteetti riittävä!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284"/>
                <a:ext cx="5976664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529" t="-996" r="-408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6" name="Picture 4" descr="https://upload.wikimedia.org/wikipedia/commons/9/98/Heinrich_Rudolf_Hertz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3026973" cy="32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7172" y="4355812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Albert Einstein (1879-1955)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32656"/>
            <a:ext cx="88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Valosähköinen ilmiö: selitys kvanttimaailmasta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355284"/>
                <a:ext cx="554461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smtClean="0"/>
                  <a:t>Einstein (1905): valon energia siirtyy metalliin yksittäisinä kvantteina, fotoneina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smtClean="0"/>
                  <a:t>Fotonin energia: </a:t>
                </a:r>
                <a14:m>
                  <m:oMath xmlns:m="http://schemas.openxmlformats.org/officeDocument/2006/math">
                    <m:r>
                      <a:rPr lang="sv-FI" sz="2400" b="0" i="1" smtClean="0">
                        <a:latin typeface="Cambria Math"/>
                      </a:rPr>
                      <m:t>𝐸</m:t>
                    </m:r>
                    <m:r>
                      <a:rPr lang="fi-FI" sz="2400" b="0" i="1" smtClean="0">
                        <a:latin typeface="Cambria Math"/>
                      </a:rPr>
                      <m:t>=</m:t>
                    </m:r>
                    <m:r>
                      <a:rPr lang="fi-FI" sz="2400" b="0" i="1" smtClean="0">
                        <a:latin typeface="Cambria Math"/>
                      </a:rPr>
                      <m:t>h𝑓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h𝑐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fi-FI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FI" sz="2400" dirty="0" smtClean="0"/>
                  <a:t>Elektronin irtautuminen mahdollista vain, jos yksittäisen kvantin potku riittävän iso, </a:t>
                </a:r>
                <a14:m>
                  <m:oMath xmlns:m="http://schemas.openxmlformats.org/officeDocument/2006/math">
                    <m:r>
                      <a:rPr lang="fi-FI" sz="2400" i="1">
                        <a:latin typeface="Cambria Math"/>
                      </a:rPr>
                      <m:t>h𝑓</m:t>
                    </m:r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𝑠𝑖𝑑𝑜𝑠</m:t>
                        </m:r>
                      </m:sub>
                    </m:sSub>
                  </m:oMath>
                </a14:m>
                <a:endParaRPr lang="sv-FI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Yksittäisen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elektronin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irrottamiseen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riittää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mielivaltaisen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pieni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intensiteetti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5284"/>
                <a:ext cx="5544616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648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 descr="http://www.deism.com/images/Einstein_laugh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610798"/>
            <a:ext cx="3288366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1795"/>
            <a:ext cx="4608512" cy="21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smtClean="0"/>
              <a:t>4) </a:t>
            </a:r>
            <a:r>
              <a:rPr lang="en-US" dirty="0" err="1" smtClean="0"/>
              <a:t>Hieman</a:t>
            </a:r>
            <a:r>
              <a:rPr lang="en-US" dirty="0" smtClean="0"/>
              <a:t> </a:t>
            </a:r>
            <a:r>
              <a:rPr lang="en-US" dirty="0" err="1" smtClean="0"/>
              <a:t>kvanttiteoriaa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8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Fotoni: aalto vai hiukkanen?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26876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Kvanttimekaniikassa hiukkasilla aaltoluonne:</a:t>
            </a:r>
            <a:endParaRPr lang="fi-FI" sz="2400" dirty="0"/>
          </a:p>
          <a:p>
            <a:r>
              <a:rPr lang="fi-FI" sz="2400" dirty="0" smtClean="0"/>
              <a:t>tiloja kuvataan aaltofunktioilla, joista saadaan niiden </a:t>
            </a:r>
            <a:r>
              <a:rPr lang="fi-FI" sz="2400" i="1" dirty="0" smtClean="0"/>
              <a:t>todennäköisyystiheys</a:t>
            </a:r>
            <a:r>
              <a:rPr lang="fi-FI" sz="2400" dirty="0" smtClean="0"/>
              <a:t> → </a:t>
            </a:r>
            <a:r>
              <a:rPr lang="sv-FI" sz="2400" dirty="0" smtClean="0"/>
              <a:t>Selitys hiukkasten interferenssi-ilmiöille</a:t>
            </a:r>
            <a:endParaRPr lang="fi-FI" sz="2400" i="1" dirty="0" smtClean="0"/>
          </a:p>
          <a:p>
            <a:endParaRPr lang="fi-FI" sz="2400" i="1" dirty="0"/>
          </a:p>
          <a:p>
            <a:r>
              <a:rPr lang="fi-FI" sz="2400" dirty="0" smtClean="0"/>
              <a:t>Vastaavasti myös fotonilla sekä hiukkasen että aallon ominaisuuksia</a:t>
            </a:r>
            <a:endParaRPr lang="en-US" sz="2400" dirty="0" smtClean="0"/>
          </a:p>
        </p:txBody>
      </p:sp>
      <p:pic>
        <p:nvPicPr>
          <p:cNvPr id="26626" name="Picture 2" descr="https://upload.wikimedia.org/wikipedia/commons/7/7e/Double-slit_experiment_results_Tanamur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62" y="332656"/>
            <a:ext cx="2167836" cy="62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upload.wikimedia.org/wikipedia/commons/thumb/3/36/Two-Slit_Experiment_Electrons.svg/500px-Two-Slit_Experiment_Electron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65" y="4090220"/>
            <a:ext cx="3890223" cy="27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Fundamentaali taso: kvanttielektrodynamiikka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Fotonien ja niiden vuorovaikutusten konsistentti kuvailu kvanttikenttäteorian kautta: QED (Feynman et al, 1946-50)</a:t>
            </a:r>
            <a:endParaRPr lang="en-US" sz="2400" dirty="0" smtClean="0"/>
          </a:p>
        </p:txBody>
      </p:sp>
      <p:pic>
        <p:nvPicPr>
          <p:cNvPr id="27652" name="Picture 4" descr="http://oer.physics.manchester.ac.uk/NP/Notes/Notes/feyndi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3" y="3966624"/>
            <a:ext cx="4699839" cy="24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file.scirp.org/Html/5-7500776%5Cff693af0-180d-43d3-95a0-4f82d225a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5239118" cy="9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4547" y="2948284"/>
            <a:ext cx="144016" cy="233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en/4/42/Richard_Feynman_No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579948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Richard Feynman (1918-1988)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Fundamentaali taso: kvanttielektrodynamiikka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Fotonien ja niiden vuorovaikutusten konsistentti kuvailu kvanttikenttäteorian kautta: QED (Feynman et al, 1946-50)</a:t>
            </a:r>
            <a:endParaRPr lang="en-US" sz="2400" dirty="0" smtClean="0"/>
          </a:p>
        </p:txBody>
      </p:sp>
      <p:pic>
        <p:nvPicPr>
          <p:cNvPr id="27656" name="Picture 8" descr="http://file.scirp.org/Html/5-7500776%5Cff693af0-180d-43d3-95a0-4f82d225a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5239118" cy="9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4547" y="2948284"/>
            <a:ext cx="144016" cy="233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en/4/42/Richard_Feynman_No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376264" cy="33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579948"/>
            <a:ext cx="298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Richard Feynman (1918-1988)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9" y="4365104"/>
            <a:ext cx="5431123" cy="14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Fundamentaali taso: kvanttielektrodynamiikka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35528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Tarkimmin </a:t>
            </a:r>
            <a:r>
              <a:rPr lang="fi-FI" sz="2400" dirty="0" smtClean="0"/>
              <a:t>kokeellisesti </a:t>
            </a:r>
            <a:r>
              <a:rPr lang="fi-FI" sz="2400" dirty="0" smtClean="0"/>
              <a:t>verifioitu kaikista fysikaan teorioista</a:t>
            </a:r>
          </a:p>
          <a:p>
            <a:r>
              <a:rPr lang="fi-FI" sz="2400" dirty="0" smtClean="0"/>
              <a:t>”The jewel of physics” (Feynman)</a:t>
            </a:r>
          </a:p>
          <a:p>
            <a:endParaRPr lang="fi-FI" sz="2400" dirty="0"/>
          </a:p>
          <a:p>
            <a:r>
              <a:rPr lang="fi-FI" sz="2400" dirty="0" smtClean="0"/>
              <a:t>Esimerkki: elektronin magneettikenttään kytkeytymistä kuvaava magneettinen dipolimomentti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0272" y="2906991"/>
            <a:ext cx="144016" cy="233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5085184"/>
                <a:ext cx="590674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sz="2400" i="1" smtClean="0">
                        <a:latin typeface="Cambria Math"/>
                      </a:rPr>
                      <m:t>(</m:t>
                    </m:r>
                    <m:r>
                      <a:rPr lang="fi-FI" sz="2400" b="0" i="1" smtClean="0">
                        <a:latin typeface="Cambria Math"/>
                      </a:rPr>
                      <m:t>𝑔</m:t>
                    </m:r>
                    <m:r>
                      <a:rPr lang="fi-FI" sz="2400" b="0" i="1" smtClean="0">
                        <a:latin typeface="Cambria Math"/>
                      </a:rPr>
                      <m:t>−2)/2</m:t>
                    </m:r>
                    <m:r>
                      <a:rPr lang="en-US" sz="2400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fi-FI" sz="2400" b="0" i="0" dirty="0" smtClean="0">
                        <a:latin typeface="Cambria Math"/>
                        <a:ea typeface="Cambria Math"/>
                      </a:rPr>
                      <m:t>0.0011596521807</m:t>
                    </m:r>
                    <m:d>
                      <m:dPr>
                        <m:ctrlPr>
                          <a:rPr lang="fi-FI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i-FI" sz="2400" b="0" i="0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fi-FI" sz="2400" b="0" dirty="0" smtClean="0">
                    <a:ea typeface="Cambria Math"/>
                  </a:rPr>
                  <a:t> (kokeet)</a:t>
                </a:r>
              </a:p>
              <a:p>
                <a:r>
                  <a:rPr lang="fi-FI" sz="240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fi-FI" sz="2400" dirty="0">
                        <a:latin typeface="Cambria Math"/>
                        <a:ea typeface="Cambria Math"/>
                      </a:rPr>
                      <m:t>0.00115965218</m:t>
                    </m:r>
                    <m:r>
                      <a:rPr lang="fi-FI" sz="2400" b="0" i="0" dirty="0" smtClean="0">
                        <a:latin typeface="Cambria Math"/>
                        <a:ea typeface="Cambria Math"/>
                      </a:rPr>
                      <m:t>28</m:t>
                    </m:r>
                    <m:d>
                      <m:dPr>
                        <m:ctrlPr>
                          <a:rPr lang="fi-FI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i-FI" sz="2400" b="0" i="0" dirty="0" smtClean="0">
                            <a:latin typeface="Cambria Math"/>
                            <a:ea typeface="Cambria Math"/>
                          </a:rPr>
                          <m:t>77</m:t>
                        </m:r>
                      </m:e>
                    </m:d>
                  </m:oMath>
                </a14:m>
                <a:r>
                  <a:rPr lang="en-US" sz="2400" dirty="0" smtClean="0"/>
                  <a:t> (</a:t>
                </a:r>
                <a:r>
                  <a:rPr lang="en-US" sz="2400" dirty="0" err="1" smtClean="0"/>
                  <a:t>teoria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84"/>
                <a:ext cx="590674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826" t="-5839" r="-516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5840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3866061"/>
                <a:ext cx="4896544" cy="78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fi-FI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fi-FI" sz="2400" b="1" i="1">
                          <a:latin typeface="Cambria Math"/>
                          <a:ea typeface="Cambria Math"/>
                        </a:rPr>
                        <m:t>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6061"/>
                <a:ext cx="4896544" cy="787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5338" cy="463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QED osana hiukkasfysiikan Standardimallia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30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QED osana hiukkasfysiikan </a:t>
            </a:r>
            <a:r>
              <a:rPr lang="fi-FI" sz="3600" dirty="0" smtClean="0"/>
              <a:t>Standardimallia</a:t>
            </a:r>
            <a:endParaRPr lang="en-US" sz="36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4812"/>
            <a:ext cx="4200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s://upload.wikimedia.org/wikipedia/commons/thumb/4/4c/Elementary_particle_interactions.svg/2000px-Elementary_particle_interaction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39414" cy="31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inquirer.net/IMG/847/94847/light-split-into-spectrum-by-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1053598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QED osana hiukkasfysiikan </a:t>
            </a:r>
            <a:r>
              <a:rPr lang="fi-FI" sz="3600" dirty="0" smtClean="0"/>
              <a:t>Standardimallia</a:t>
            </a:r>
            <a:endParaRPr lang="en-US" sz="3600" dirty="0"/>
          </a:p>
        </p:txBody>
      </p:sp>
      <p:pic>
        <p:nvPicPr>
          <p:cNvPr id="30722" name="Picture 2" descr="http://photos1.blogger.com/blogger2/5250/2313/1600/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55" y="1170359"/>
            <a:ext cx="5472157" cy="5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err="1" smtClean="0"/>
              <a:t>Yhteenveto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uble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4188759" cy="490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0214"/>
            <a:ext cx="3468741" cy="23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mages.flatworldknowledge.com/averillfwk/averillfwk-fig06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" y="2380930"/>
            <a:ext cx="4522837" cy="23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" y="4725144"/>
            <a:ext cx="45021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oer.physics.manchester.ac.uk/NP/Notes/Notes/feyndia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88" y="5085184"/>
            <a:ext cx="336365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tronomind.com/wp-content/uploads/2011/12/nigh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93" y="-34280"/>
            <a:ext cx="10529753" cy="69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tronomind.com/wp-content/uploads/2011/12/nigh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193" y="-34280"/>
            <a:ext cx="10529753" cy="69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file.scirp.org/Html/5-7500776%5Cff693af0-180d-43d3-95a0-4f82d225a0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3" y="2492896"/>
            <a:ext cx="69847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4368" y="3212976"/>
            <a:ext cx="144016" cy="32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ages.flatworldknowledge.com/averillfwk/averillfwk-fig0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8033754" cy="41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.ibtimes.co.uk/en/full/422207/chinese-scientists-develop-light-bulb-which-provides-wireless-internet.jpg?w=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stronomind.com/wp-content/uploads/2011/12/night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62" y="-2281"/>
            <a:ext cx="4943050" cy="32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flatworldknowledge.com/averillfwk/averillfwk-fig06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712302" cy="19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einquirer.net/IMG/847/94847/light-split-into-spectrum-by-pri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212976"/>
            <a:ext cx="544212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Valo fysiikassa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i-FI" dirty="0" smtClean="0"/>
              <a:t>Valosta arkielämässä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 smtClean="0"/>
              <a:t>Valon varhaishistoriaa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i-FI" dirty="0" smtClean="0"/>
              <a:t>Hiukkasista aaltoihin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 smtClean="0"/>
              <a:t>Valon fysikaalisesta luonteesta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fi-FI" dirty="0" smtClean="0"/>
              <a:t>Maxwellin yhtälöistä fotoneihin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 smtClean="0"/>
              <a:t>Hieman kvanttiteoriaa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Fotoneista hiukkasfysiikkaan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5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Valosta</a:t>
            </a:r>
            <a:r>
              <a:rPr lang="en-US" dirty="0" smtClean="0"/>
              <a:t> </a:t>
            </a:r>
            <a:r>
              <a:rPr lang="en-US" dirty="0" err="1" smtClean="0"/>
              <a:t>arkielämässä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35676" cy="508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14420</TotalTime>
  <Words>786</Words>
  <Application>Microsoft Office PowerPoint</Application>
  <PresentationFormat>On-screen Show (4:3)</PresentationFormat>
  <Paragraphs>127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Valo hiukkasfyysikon silmin  Aleksi Vuorinen Helsingin yliopisto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Valo fysiikassa</vt:lpstr>
      <vt:lpstr>1) Valosta arkielämässä</vt:lpstr>
      <vt:lpstr>PowerPoint Presentation</vt:lpstr>
      <vt:lpstr>PowerPoint Presentation</vt:lpstr>
      <vt:lpstr>PowerPoint Presentation</vt:lpstr>
      <vt:lpstr>PowerPoint Presentation</vt:lpstr>
      <vt:lpstr>2) Valon varhaishistoriaa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Valon fysikaalisesta luonteesta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4) Hieman kvanttiteoriaa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Yhteenveto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Perturbative approaches to nonperturbative physics  Aleksi Vuorinen University of Helsinki</dc:title>
  <dc:creator>vuorinen</dc:creator>
  <cp:lastModifiedBy>Aleksi Vuorinen</cp:lastModifiedBy>
  <cp:revision>527</cp:revision>
  <cp:lastPrinted>2015-10-19T16:45:15Z</cp:lastPrinted>
  <dcterms:created xsi:type="dcterms:W3CDTF">2014-04-13T15:10:10Z</dcterms:created>
  <dcterms:modified xsi:type="dcterms:W3CDTF">2015-10-20T14:00:37Z</dcterms:modified>
</cp:coreProperties>
</file>